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ti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6"/>
  </p:notesMasterIdLst>
  <p:handoutMasterIdLst>
    <p:handoutMasterId r:id="rId27"/>
  </p:handoutMasterIdLst>
  <p:sldIdLst>
    <p:sldId id="288" r:id="rId2"/>
    <p:sldId id="625" r:id="rId3"/>
    <p:sldId id="1353" r:id="rId4"/>
    <p:sldId id="1318" r:id="rId5"/>
    <p:sldId id="1325" r:id="rId6"/>
    <p:sldId id="1312" r:id="rId7"/>
    <p:sldId id="1313" r:id="rId8"/>
    <p:sldId id="627" r:id="rId9"/>
    <p:sldId id="1301" r:id="rId10"/>
    <p:sldId id="1316" r:id="rId11"/>
    <p:sldId id="1352" r:id="rId12"/>
    <p:sldId id="1315" r:id="rId13"/>
    <p:sldId id="1337" r:id="rId14"/>
    <p:sldId id="1304" r:id="rId15"/>
    <p:sldId id="628" r:id="rId16"/>
    <p:sldId id="1344" r:id="rId17"/>
    <p:sldId id="1345" r:id="rId18"/>
    <p:sldId id="1348" r:id="rId19"/>
    <p:sldId id="1351" r:id="rId20"/>
    <p:sldId id="1317" r:id="rId21"/>
    <p:sldId id="1354" r:id="rId22"/>
    <p:sldId id="1307" r:id="rId23"/>
    <p:sldId id="1355" r:id="rId24"/>
    <p:sldId id="326" r:id="rId25"/>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fanie Haustein" initials="SH" lastIdx="1" clrIdx="0"/>
  <p:cmAuthor id="2" name="Anton Ninkov" initials="AN" lastIdx="9" clrIdx="1">
    <p:extLst>
      <p:ext uri="{19B8F6BF-5375-455C-9EA6-DF929625EA0E}">
        <p15:presenceInfo xmlns:p15="http://schemas.microsoft.com/office/powerpoint/2012/main" userId="S::aninkov@uottawa.ca::ce35d19b-0648-471e-97b2-a0cd8feb39a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7C6C8"/>
    <a:srgbClr val="5FB9B3"/>
    <a:srgbClr val="F44953"/>
    <a:srgbClr val="FF8800"/>
    <a:srgbClr val="F5C815"/>
    <a:srgbClr val="3F56A6"/>
    <a:srgbClr val="3F7AAB"/>
    <a:srgbClr val="ED7D31"/>
    <a:srgbClr val="FFC000"/>
    <a:srgbClr val="E75D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70" autoAdjust="0"/>
    <p:restoredTop sz="70565"/>
  </p:normalViewPr>
  <p:slideViewPr>
    <p:cSldViewPr snapToGrid="0" snapToObjects="1">
      <p:cViewPr varScale="1">
        <p:scale>
          <a:sx n="71" d="100"/>
          <a:sy n="71" d="100"/>
        </p:scale>
        <p:origin x="1904" y="168"/>
      </p:cViewPr>
      <p:guideLst/>
    </p:cSldViewPr>
  </p:slideViewPr>
  <p:notesTextViewPr>
    <p:cViewPr>
      <p:scale>
        <a:sx n="3" d="2"/>
        <a:sy n="3" d="2"/>
      </p:scale>
      <p:origin x="0" y="-320"/>
    </p:cViewPr>
  </p:notesTextViewPr>
  <p:sorterViewPr>
    <p:cViewPr>
      <p:scale>
        <a:sx n="100" d="100"/>
        <a:sy n="100" d="100"/>
      </p:scale>
      <p:origin x="0" y="0"/>
    </p:cViewPr>
  </p:sorterViewPr>
  <p:notesViewPr>
    <p:cSldViewPr snapToGrid="0" snapToObjects="1">
      <p:cViewPr varScale="1">
        <p:scale>
          <a:sx n="66" d="100"/>
          <a:sy n="66" d="100"/>
        </p:scale>
        <p:origin x="3101"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D3F42246-FD04-486C-BDC8-9B24A2FD55D7}" type="datetimeFigureOut">
              <a:rPr lang="en-CA" smtClean="0"/>
              <a:t>2022-09-07</a:t>
            </a:fld>
            <a:endParaRPr lang="en-CA"/>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CA"/>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FE040C1-0EC4-42CD-B566-44B09312F51A}" type="slidenum">
              <a:rPr lang="en-CA" smtClean="0"/>
              <a:t>‹#›</a:t>
            </a:fld>
            <a:endParaRPr lang="en-CA"/>
          </a:p>
        </p:txBody>
      </p:sp>
    </p:spTree>
    <p:extLst>
      <p:ext uri="{BB962C8B-B14F-4D97-AF65-F5344CB8AC3E}">
        <p14:creationId xmlns:p14="http://schemas.microsoft.com/office/powerpoint/2010/main" val="28429622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AE95B9A9-5503-0A4C-BD69-749B71DD9AC4}" type="datetimeFigureOut">
              <a:rPr lang="en-US" smtClean="0"/>
              <a:t>9/7/22</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B57C066A-E192-5F4D-B51E-51C59EE371FF}" type="slidenum">
              <a:rPr lang="en-US" smtClean="0"/>
              <a:t>‹#›</a:t>
            </a:fld>
            <a:endParaRPr lang="en-US"/>
          </a:p>
        </p:txBody>
      </p:sp>
    </p:spTree>
    <p:extLst>
      <p:ext uri="{BB962C8B-B14F-4D97-AF65-F5344CB8AC3E}">
        <p14:creationId xmlns:p14="http://schemas.microsoft.com/office/powerpoint/2010/main" val="629954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1</a:t>
            </a:fld>
            <a:endParaRPr lang="en-US"/>
          </a:p>
        </p:txBody>
      </p:sp>
    </p:spTree>
    <p:extLst>
      <p:ext uri="{BB962C8B-B14F-4D97-AF65-F5344CB8AC3E}">
        <p14:creationId xmlns:p14="http://schemas.microsoft.com/office/powerpoint/2010/main" val="360429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CA" sz="1200" kern="1200" dirty="0">
                <a:solidFill>
                  <a:schemeClr val="tx1"/>
                </a:solidFill>
                <a:effectLst/>
                <a:latin typeface="+mn-lt"/>
                <a:ea typeface="+mn-ea"/>
                <a:cs typeface="+mn-cs"/>
              </a:rPr>
              <a:t>I mentioned that for some </a:t>
            </a:r>
            <a:r>
              <a:rPr lang="en-CA" sz="1200" kern="1200" dirty="0" err="1">
                <a:solidFill>
                  <a:schemeClr val="tx1"/>
                </a:solidFill>
                <a:effectLst/>
                <a:latin typeface="+mn-lt"/>
                <a:ea typeface="+mn-ea"/>
                <a:cs typeface="+mn-cs"/>
              </a:rPr>
              <a:t>apcs</a:t>
            </a:r>
            <a:r>
              <a:rPr lang="en-CA" sz="1200" kern="1200" dirty="0">
                <a:solidFill>
                  <a:schemeClr val="tx1"/>
                </a:solidFill>
                <a:effectLst/>
                <a:latin typeface="+mn-lt"/>
                <a:ea typeface="+mn-ea"/>
                <a:cs typeface="+mn-cs"/>
              </a:rPr>
              <a:t>, we retrieved prices using a snapshot on the Internet </a:t>
            </a:r>
            <a:r>
              <a:rPr lang="en-CA" sz="1200" kern="1200" dirty="0" err="1">
                <a:solidFill>
                  <a:schemeClr val="tx1"/>
                </a:solidFill>
                <a:effectLst/>
                <a:latin typeface="+mn-lt"/>
                <a:ea typeface="+mn-ea"/>
                <a:cs typeface="+mn-cs"/>
              </a:rPr>
              <a:t>wayback</a:t>
            </a:r>
            <a:r>
              <a:rPr lang="en-CA" sz="1200" kern="1200" dirty="0">
                <a:solidFill>
                  <a:schemeClr val="tx1"/>
                </a:solidFill>
                <a:effectLst/>
                <a:latin typeface="+mn-lt"/>
                <a:ea typeface="+mn-ea"/>
                <a:cs typeface="+mn-cs"/>
              </a:rPr>
              <a:t> machine</a:t>
            </a:r>
          </a:p>
          <a:p>
            <a:pPr lvl="0"/>
            <a:r>
              <a:rPr lang="en-CA" sz="1200" kern="1200" dirty="0">
                <a:solidFill>
                  <a:schemeClr val="tx1"/>
                </a:solidFill>
                <a:effectLst/>
                <a:latin typeface="+mn-lt"/>
                <a:ea typeface="+mn-ea"/>
                <a:cs typeface="+mn-cs"/>
              </a:rPr>
              <a:t>This was a really time consuming, manual process</a:t>
            </a:r>
          </a:p>
          <a:p>
            <a:pPr lvl="0"/>
            <a:r>
              <a:rPr lang="en-CA" sz="1200" kern="1200" dirty="0">
                <a:solidFill>
                  <a:schemeClr val="tx1"/>
                </a:solidFill>
                <a:effectLst/>
                <a:latin typeface="+mn-lt"/>
                <a:ea typeface="+mn-ea"/>
                <a:cs typeface="+mn-cs"/>
              </a:rPr>
              <a:t>there were many challenges - Here, I’m showing you a snapshot of a Sage journal page archived on IWM</a:t>
            </a:r>
          </a:p>
          <a:p>
            <a:pPr lvl="0"/>
            <a:r>
              <a:rPr lang="en-CA" sz="1200" kern="1200" dirty="0">
                <a:solidFill>
                  <a:schemeClr val="tx1"/>
                </a:solidFill>
                <a:effectLst/>
                <a:latin typeface="+mn-lt"/>
                <a:ea typeface="+mn-ea"/>
                <a:cs typeface="+mn-cs"/>
              </a:rPr>
              <a:t>And it looks like there is content, but it actually failed to load the full details of this page. </a:t>
            </a:r>
          </a:p>
          <a:p>
            <a:pPr lvl="0"/>
            <a:r>
              <a:rPr lang="en-CA" sz="1200" kern="1200" dirty="0">
                <a:solidFill>
                  <a:schemeClr val="tx1"/>
                </a:solidFill>
                <a:effectLst/>
                <a:latin typeface="+mn-lt"/>
                <a:ea typeface="+mn-ea"/>
                <a:cs typeface="+mn-cs"/>
              </a:rPr>
              <a:t>But showing you this because there were still ways to find the info</a:t>
            </a:r>
          </a:p>
          <a:p>
            <a:pPr lvl="0"/>
            <a:r>
              <a:rPr lang="en-CA" sz="1200" kern="1200" dirty="0">
                <a:solidFill>
                  <a:schemeClr val="tx1"/>
                </a:solidFill>
                <a:effectLst/>
                <a:latin typeface="+mn-lt"/>
                <a:ea typeface="+mn-ea"/>
                <a:cs typeface="+mn-cs"/>
              </a:rPr>
              <a:t>For example, I discovered that I could access the APC list price through the society webpages instead. So if a society published the journal (even if acquired by the oligopoly), their webpages were more reliable and more frequently archived journal details. </a:t>
            </a:r>
          </a:p>
          <a:p>
            <a:pPr marL="171450" indent="-171450">
              <a:buFont typeface="Arial" panose="020B0604020202020204" pitchFamily="34" charset="0"/>
              <a:buChar cha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57C066A-E192-5F4D-B51E-51C59EE371FF}" type="slidenum">
              <a:rPr lang="en-US" smtClean="0"/>
              <a:t>12</a:t>
            </a:fld>
            <a:endParaRPr lang="en-US"/>
          </a:p>
        </p:txBody>
      </p:sp>
    </p:spTree>
    <p:extLst>
      <p:ext uri="{BB962C8B-B14F-4D97-AF65-F5344CB8AC3E}">
        <p14:creationId xmlns:p14="http://schemas.microsoft.com/office/powerpoint/2010/main" val="1819849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Our estimates show that for the 4 years by the oligopoly publishers, there was over 1 billion in APCs, in just the 4 years, in Web of Science</a:t>
            </a:r>
          </a:p>
          <a:p>
            <a:pPr marL="171450" indent="-171450">
              <a:buFontTx/>
              <a:buChar char="-"/>
            </a:pPr>
            <a:r>
              <a:rPr lang="en-US" dirty="0"/>
              <a:t>Highlight SN, Elsevier, Wiley make more money</a:t>
            </a:r>
          </a:p>
          <a:p>
            <a:pPr marL="171450" indent="-171450">
              <a:buFontTx/>
              <a:buChar char="-"/>
            </a:pPr>
            <a:r>
              <a:rPr lang="en-US" dirty="0"/>
              <a:t>SN – gold</a:t>
            </a:r>
          </a:p>
          <a:p>
            <a:pPr marL="171450" indent="-171450">
              <a:buFontTx/>
              <a:buChar char="-"/>
            </a:pPr>
            <a:r>
              <a:rPr lang="en-US" dirty="0"/>
              <a:t>Elsevier – hybrid</a:t>
            </a:r>
          </a:p>
          <a:p>
            <a:pPr marL="171450" indent="-171450">
              <a:buFontTx/>
              <a:buChar char="-"/>
            </a:pPr>
            <a:r>
              <a:rPr lang="en-US" dirty="0"/>
              <a:t>Big difference – although overall hybrid amount is smaller, </a:t>
            </a:r>
          </a:p>
          <a:p>
            <a:pPr marL="171450" indent="-171450">
              <a:buFontTx/>
              <a:buChar char="-"/>
            </a:pPr>
            <a:r>
              <a:rPr lang="en-US" dirty="0"/>
              <a:t>Left side – 69% of papers are gold, 31% hybrid but in terms of money</a:t>
            </a:r>
          </a:p>
          <a:p>
            <a:pPr marL="171450" indent="-171450">
              <a:buFontTx/>
              <a:buChar char="-"/>
            </a:pPr>
            <a:r>
              <a:rPr lang="en-US" dirty="0"/>
              <a:t>Right side – 58% come from gold and 42% from hybrid</a:t>
            </a:r>
          </a:p>
          <a:p>
            <a:pPr marL="171450" indent="-171450">
              <a:buFontTx/>
              <a:buChar char="-"/>
            </a:pPr>
            <a:endParaRPr lang="en-US" dirty="0"/>
          </a:p>
          <a:p>
            <a:pPr marL="171450" indent="-171450">
              <a:buFontTx/>
              <a:buChar char="-"/>
            </a:pPr>
            <a:endParaRPr lang="en-US" dirty="0"/>
          </a:p>
          <a:p>
            <a:r>
              <a:rPr lang="en-US" dirty="0"/>
              <a:t>// Enter Flows between Nodes, like this:</a:t>
            </a:r>
          </a:p>
          <a:p>
            <a:r>
              <a:rPr lang="en-US" dirty="0"/>
              <a:t>//         Source [AMOUNT] Target</a:t>
            </a:r>
          </a:p>
          <a:p>
            <a:r>
              <a:rPr lang="en-US" dirty="0"/>
              <a:t>Gold [43080] Elsevier #EF8E34</a:t>
            </a:r>
          </a:p>
          <a:p>
            <a:r>
              <a:rPr lang="en-US" dirty="0"/>
              <a:t>Gold [14882] Sage #4E79A7</a:t>
            </a:r>
          </a:p>
          <a:p>
            <a:r>
              <a:rPr lang="en-US" dirty="0"/>
              <a:t>Gold [242890] Springer-Nature #76B7B2</a:t>
            </a:r>
          </a:p>
          <a:p>
            <a:r>
              <a:rPr lang="en-US" dirty="0"/>
              <a:t>Gold [27752] Taylor &amp; Francis #E15759</a:t>
            </a:r>
          </a:p>
          <a:p>
            <a:r>
              <a:rPr lang="en-US" dirty="0"/>
              <a:t>Gold [22955] Wiley #EECA48</a:t>
            </a:r>
          </a:p>
          <a:p>
            <a:endParaRPr lang="en-US" dirty="0"/>
          </a:p>
          <a:p>
            <a:r>
              <a:rPr lang="en-US" dirty="0"/>
              <a:t>Hybrid [64776] Elsevier #EF8E34</a:t>
            </a:r>
          </a:p>
          <a:p>
            <a:r>
              <a:rPr lang="en-US" dirty="0"/>
              <a:t>Hybrid [3255] Sage #4E79A7</a:t>
            </a:r>
          </a:p>
          <a:p>
            <a:r>
              <a:rPr lang="en-US" dirty="0"/>
              <a:t>Hybrid [50637] Springer-Nature #76B7B2</a:t>
            </a:r>
          </a:p>
          <a:p>
            <a:r>
              <a:rPr lang="en-US" dirty="0"/>
              <a:t>Hybrid [8876] Taylor &amp; Francis #E15759</a:t>
            </a:r>
          </a:p>
          <a:p>
            <a:r>
              <a:rPr lang="en-US" dirty="0"/>
              <a:t>Hybrid [26800] Wiley #EECA48</a:t>
            </a:r>
          </a:p>
          <a:p>
            <a:endParaRPr lang="en-US" dirty="0"/>
          </a:p>
          <a:p>
            <a:endParaRPr lang="en-US" dirty="0"/>
          </a:p>
          <a:p>
            <a:r>
              <a:rPr lang="en-US" dirty="0"/>
              <a:t>Elsevier [45552] Gold APCs #EF8E34</a:t>
            </a:r>
          </a:p>
          <a:p>
            <a:r>
              <a:rPr lang="en-US" dirty="0"/>
              <a:t>Sage [22413] Gold APCs #4E79A7</a:t>
            </a:r>
          </a:p>
          <a:p>
            <a:r>
              <a:rPr lang="en-US" dirty="0"/>
              <a:t>Springer-Nature [442104] Gold APCs #76B7B2</a:t>
            </a:r>
          </a:p>
          <a:p>
            <a:r>
              <a:rPr lang="en-US" dirty="0"/>
              <a:t>Taylor &amp; Francis [50688] Gold APCs #E15759</a:t>
            </a:r>
          </a:p>
          <a:p>
            <a:r>
              <a:rPr lang="en-US" dirty="0"/>
              <a:t>Wiley [51718] Gold APCs #EECA48</a:t>
            </a:r>
          </a:p>
          <a:p>
            <a:endParaRPr lang="en-US" dirty="0"/>
          </a:p>
          <a:p>
            <a:r>
              <a:rPr lang="en-US" dirty="0"/>
              <a:t>Elsevier [175889] Hybrid APCs #EF8E34</a:t>
            </a:r>
          </a:p>
          <a:p>
            <a:r>
              <a:rPr lang="en-US" dirty="0"/>
              <a:t>Sage [9163] Hybrid APCs #4E79A7</a:t>
            </a:r>
          </a:p>
          <a:p>
            <a:r>
              <a:rPr lang="en-US" dirty="0"/>
              <a:t>Springer-Nature [147570] Hybrid APCs #76B7B2</a:t>
            </a:r>
          </a:p>
          <a:p>
            <a:r>
              <a:rPr lang="en-US" dirty="0"/>
              <a:t>Taylor &amp; Francis [26077] Hybrid APCs #E15759</a:t>
            </a:r>
          </a:p>
          <a:p>
            <a:r>
              <a:rPr lang="en-US" dirty="0"/>
              <a:t>Wiley [89599] Hybrid APCs #EECA48</a:t>
            </a:r>
          </a:p>
          <a:p>
            <a:r>
              <a:rPr lang="en-US" dirty="0"/>
              <a:t> </a:t>
            </a:r>
          </a:p>
          <a:p>
            <a:r>
              <a:rPr lang="en-US" dirty="0"/>
              <a:t>:Gold #F5C815</a:t>
            </a:r>
          </a:p>
          <a:p>
            <a:r>
              <a:rPr lang="en-US" dirty="0"/>
              <a:t>:Gold APCs #F5C815</a:t>
            </a:r>
          </a:p>
          <a:p>
            <a:r>
              <a:rPr lang="en-US" dirty="0"/>
              <a:t>:Hybrid #DE8344</a:t>
            </a:r>
          </a:p>
          <a:p>
            <a:r>
              <a:rPr lang="en-US" dirty="0"/>
              <a:t>:Hybrid APCs #DE8344</a:t>
            </a:r>
          </a:p>
          <a:p>
            <a:r>
              <a:rPr lang="en-US" dirty="0"/>
              <a:t>:Elsevier #EF8E34</a:t>
            </a:r>
          </a:p>
          <a:p>
            <a:r>
              <a:rPr lang="en-US" dirty="0"/>
              <a:t>:Sage #4E79A7</a:t>
            </a:r>
          </a:p>
          <a:p>
            <a:r>
              <a:rPr lang="en-US" dirty="0"/>
              <a:t>:Springer-Nature #76B7B2</a:t>
            </a:r>
          </a:p>
          <a:p>
            <a:r>
              <a:rPr lang="en-US" dirty="0"/>
              <a:t>:Taylor &amp; Francis #E15759</a:t>
            </a:r>
          </a:p>
          <a:p>
            <a:r>
              <a:rPr lang="en-US" dirty="0"/>
              <a:t>:Wiley #EECA48</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14</a:t>
            </a:fld>
            <a:endParaRPr lang="en-US"/>
          </a:p>
        </p:txBody>
      </p:sp>
    </p:spTree>
    <p:extLst>
      <p:ext uri="{BB962C8B-B14F-4D97-AF65-F5344CB8AC3E}">
        <p14:creationId xmlns:p14="http://schemas.microsoft.com/office/powerpoint/2010/main" val="471703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CA" dirty="0"/>
              <a:t>Annual totals increased from $202 million to $335 in 2018</a:t>
            </a:r>
          </a:p>
          <a:p>
            <a:pPr marL="171450" indent="-171450">
              <a:buFontTx/>
              <a:buChar char="-"/>
            </a:pPr>
            <a:r>
              <a:rPr lang="en-CA" dirty="0"/>
              <a:t>SN – made highest revenues at a total of $590 million over 4 years, followed by Elsevier at $221 million</a:t>
            </a:r>
          </a:p>
        </p:txBody>
      </p:sp>
      <p:sp>
        <p:nvSpPr>
          <p:cNvPr id="4" name="Slide Number Placeholder 3"/>
          <p:cNvSpPr>
            <a:spLocks noGrp="1"/>
          </p:cNvSpPr>
          <p:nvPr>
            <p:ph type="sldNum" sz="quarter" idx="5"/>
          </p:nvPr>
        </p:nvSpPr>
        <p:spPr/>
        <p:txBody>
          <a:bodyPr/>
          <a:lstStyle/>
          <a:p>
            <a:fld id="{B57C066A-E192-5F4D-B51E-51C59EE371FF}" type="slidenum">
              <a:rPr lang="en-US" smtClean="0"/>
              <a:t>15</a:t>
            </a:fld>
            <a:endParaRPr lang="en-US"/>
          </a:p>
        </p:txBody>
      </p:sp>
    </p:spTree>
    <p:extLst>
      <p:ext uri="{BB962C8B-B14F-4D97-AF65-F5344CB8AC3E}">
        <p14:creationId xmlns:p14="http://schemas.microsoft.com/office/powerpoint/2010/main" val="2504165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Graphs &amp; table on top – percentage of APCs</a:t>
            </a:r>
          </a:p>
          <a:p>
            <a:r>
              <a:rPr lang="en-CA" dirty="0"/>
              <a:t>Bottom is on number of papers</a:t>
            </a:r>
          </a:p>
          <a:p>
            <a:r>
              <a:rPr lang="en-CA" dirty="0"/>
              <a:t>Elsevier publishes more than half of gold articles as diamond</a:t>
            </a:r>
          </a:p>
          <a:p>
            <a:r>
              <a:rPr lang="en-CA" dirty="0"/>
              <a:t>We focus on money they make, not papers they publish, but Elsevier</a:t>
            </a:r>
          </a:p>
          <a:p>
            <a:endParaRPr lang="en-CA" dirty="0"/>
          </a:p>
          <a:p>
            <a:r>
              <a:rPr lang="en-CA"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In terms of portfolios, SAGE, SN, T&amp;F – gold; Elsevier &amp; Wiley – hybrid</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 Elsevier in terms of making money from gold, not as important, we see SN dominate here, but they still publish gold outputs</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Half of Elsevier’s gold articles are published diamond, which is great, but they still get money for this since the society, or governments, or other organizations pay,  and we can’t track that (we do not see that in our data)</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 Something to keep in mind is they can continue to increase fees for diamond</a:t>
            </a:r>
          </a:p>
        </p:txBody>
      </p:sp>
      <p:sp>
        <p:nvSpPr>
          <p:cNvPr id="4" name="Slide Number Placeholder 3"/>
          <p:cNvSpPr>
            <a:spLocks noGrp="1"/>
          </p:cNvSpPr>
          <p:nvPr>
            <p:ph type="sldNum" sz="quarter" idx="5"/>
          </p:nvPr>
        </p:nvSpPr>
        <p:spPr/>
        <p:txBody>
          <a:bodyPr/>
          <a:lstStyle/>
          <a:p>
            <a:fld id="{B57C066A-E192-5F4D-B51E-51C59EE371FF}" type="slidenum">
              <a:rPr lang="en-US" smtClean="0"/>
              <a:t>16</a:t>
            </a:fld>
            <a:endParaRPr lang="en-US"/>
          </a:p>
        </p:txBody>
      </p:sp>
    </p:spTree>
    <p:extLst>
      <p:ext uri="{BB962C8B-B14F-4D97-AF65-F5344CB8AC3E}">
        <p14:creationId xmlns:p14="http://schemas.microsoft.com/office/powerpoint/2010/main" val="70718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dirty="0"/>
              <a:t>Here, we see the difference in APC revenues by journal, which we calculate from # of publications</a:t>
            </a:r>
          </a:p>
          <a:p>
            <a:pPr marL="171450" indent="-171450">
              <a:buFontTx/>
              <a:buChar char="-"/>
            </a:pPr>
            <a:r>
              <a:rPr lang="en-CA" sz="1200" kern="1200" dirty="0">
                <a:solidFill>
                  <a:schemeClr val="tx1"/>
                </a:solidFill>
                <a:effectLst/>
                <a:latin typeface="+mn-lt"/>
                <a:ea typeface="+mn-ea"/>
                <a:cs typeface="+mn-cs"/>
              </a:rPr>
              <a:t>Analyzing amounts of APCs on the journal level, the highest totals were obtained by two Springer-Nature gold OA journals. </a:t>
            </a:r>
          </a:p>
          <a:p>
            <a:pPr marL="171450" indent="-171450">
              <a:buFontTx/>
              <a:buChar char="-"/>
            </a:pPr>
            <a:r>
              <a:rPr lang="en-CA" sz="1200" kern="1200" dirty="0">
                <a:solidFill>
                  <a:schemeClr val="tx1"/>
                </a:solidFill>
                <a:effectLst/>
                <a:latin typeface="+mn-lt"/>
                <a:ea typeface="+mn-ea"/>
                <a:cs typeface="+mn-cs"/>
              </a:rPr>
              <a:t>Over the four-year period analyzed, </a:t>
            </a:r>
            <a:r>
              <a:rPr lang="en-CA" sz="1200" i="1" kern="1200" dirty="0">
                <a:solidFill>
                  <a:schemeClr val="tx1"/>
                </a:solidFill>
                <a:effectLst/>
                <a:latin typeface="+mn-lt"/>
                <a:ea typeface="+mn-ea"/>
                <a:cs typeface="+mn-cs"/>
              </a:rPr>
              <a:t>Scientific Reports</a:t>
            </a:r>
            <a:r>
              <a:rPr lang="en-CA" sz="1200" kern="1200" dirty="0">
                <a:solidFill>
                  <a:schemeClr val="tx1"/>
                </a:solidFill>
                <a:effectLst/>
                <a:latin typeface="+mn-lt"/>
                <a:ea typeface="+mn-ea"/>
                <a:cs typeface="+mn-cs"/>
              </a:rPr>
              <a:t> obtained around </a:t>
            </a:r>
            <a:r>
              <a:rPr lang="en-CA" sz="1200" b="1" kern="1200" dirty="0">
                <a:solidFill>
                  <a:schemeClr val="tx1"/>
                </a:solidFill>
                <a:effectLst/>
                <a:latin typeface="+mn-lt"/>
                <a:ea typeface="+mn-ea"/>
                <a:cs typeface="+mn-cs"/>
              </a:rPr>
              <a:t>$105 </a:t>
            </a:r>
            <a:r>
              <a:rPr lang="en-CA" sz="1200" kern="1200" dirty="0">
                <a:solidFill>
                  <a:schemeClr val="tx1"/>
                </a:solidFill>
                <a:effectLst/>
                <a:latin typeface="+mn-lt"/>
                <a:ea typeface="+mn-ea"/>
                <a:cs typeface="+mn-cs"/>
              </a:rPr>
              <a:t>million (so around $25 million/year) and </a:t>
            </a:r>
            <a:r>
              <a:rPr lang="en-CA" sz="1200" i="1" kern="1200" dirty="0">
                <a:solidFill>
                  <a:schemeClr val="tx1"/>
                </a:solidFill>
                <a:effectLst/>
                <a:latin typeface="+mn-lt"/>
                <a:ea typeface="+mn-ea"/>
                <a:cs typeface="+mn-cs"/>
              </a:rPr>
              <a:t>Nature Communications</a:t>
            </a:r>
            <a:r>
              <a:rPr lang="en-CA" sz="1200" kern="1200" dirty="0">
                <a:solidFill>
                  <a:schemeClr val="tx1"/>
                </a:solidFill>
                <a:effectLst/>
                <a:latin typeface="+mn-lt"/>
                <a:ea typeface="+mn-ea"/>
                <a:cs typeface="+mn-cs"/>
              </a:rPr>
              <a:t> around </a:t>
            </a:r>
            <a:r>
              <a:rPr lang="en-CA" sz="1200" b="1" kern="1200" dirty="0">
                <a:solidFill>
                  <a:schemeClr val="tx1"/>
                </a:solidFill>
                <a:effectLst/>
                <a:latin typeface="+mn-lt"/>
                <a:ea typeface="+mn-ea"/>
                <a:cs typeface="+mn-cs"/>
              </a:rPr>
              <a:t>$71 </a:t>
            </a:r>
            <a:r>
              <a:rPr lang="en-CA" sz="1200" kern="1200" dirty="0">
                <a:solidFill>
                  <a:schemeClr val="tx1"/>
                </a:solidFill>
                <a:effectLst/>
                <a:latin typeface="+mn-lt"/>
                <a:ea typeface="+mn-ea"/>
                <a:cs typeface="+mn-cs"/>
              </a:rPr>
              <a:t>million in APCs. </a:t>
            </a:r>
          </a:p>
          <a:p>
            <a:pPr marL="171450" indent="-171450">
              <a:buFontTx/>
              <a:buChar char="-"/>
            </a:pPr>
            <a:r>
              <a:rPr lang="en-CA" sz="1200" kern="1200" dirty="0">
                <a:solidFill>
                  <a:schemeClr val="tx1"/>
                </a:solidFill>
                <a:effectLst/>
                <a:latin typeface="+mn-lt"/>
                <a:ea typeface="+mn-ea"/>
                <a:cs typeface="+mn-cs"/>
              </a:rPr>
              <a:t>As we see in the graph on the left, those two journals generated by far the highest amount of APCs, which can be explained by the large number of articles published.</a:t>
            </a:r>
            <a:r>
              <a:rPr lang="en-CA" sz="1200" i="1" kern="1200" dirty="0">
                <a:solidFill>
                  <a:schemeClr val="tx1"/>
                </a:solidFill>
                <a:effectLst/>
                <a:latin typeface="+mn-lt"/>
                <a:ea typeface="+mn-ea"/>
                <a:cs typeface="+mn-cs"/>
              </a:rPr>
              <a:t> </a:t>
            </a:r>
          </a:p>
          <a:p>
            <a:pPr marL="171450" indent="-171450">
              <a:buFontTx/>
              <a:buChar char="-"/>
            </a:pPr>
            <a:r>
              <a:rPr lang="en-CA" sz="1200" i="1" kern="1200" dirty="0">
                <a:solidFill>
                  <a:schemeClr val="tx1"/>
                </a:solidFill>
                <a:effectLst/>
                <a:latin typeface="+mn-lt"/>
                <a:ea typeface="+mn-ea"/>
                <a:cs typeface="+mn-cs"/>
              </a:rPr>
              <a:t>Scientific Reports</a:t>
            </a:r>
            <a:r>
              <a:rPr lang="en-CA" sz="1200" kern="1200" dirty="0">
                <a:solidFill>
                  <a:schemeClr val="tx1"/>
                </a:solidFill>
                <a:effectLst/>
                <a:latin typeface="+mn-lt"/>
                <a:ea typeface="+mn-ea"/>
                <a:cs typeface="+mn-cs"/>
              </a:rPr>
              <a:t> published over 73,000 and </a:t>
            </a:r>
            <a:r>
              <a:rPr lang="en-CA" sz="1200" i="1" kern="1200" dirty="0">
                <a:solidFill>
                  <a:schemeClr val="tx1"/>
                </a:solidFill>
                <a:effectLst/>
                <a:latin typeface="+mn-lt"/>
                <a:ea typeface="+mn-ea"/>
                <a:cs typeface="+mn-cs"/>
              </a:rPr>
              <a:t>Nature Communications</a:t>
            </a:r>
            <a:r>
              <a:rPr lang="en-CA" sz="1200" kern="1200" dirty="0">
                <a:solidFill>
                  <a:schemeClr val="tx1"/>
                </a:solidFill>
                <a:effectLst/>
                <a:latin typeface="+mn-lt"/>
                <a:ea typeface="+mn-ea"/>
                <a:cs typeface="+mn-cs"/>
              </a:rPr>
              <a:t> over 16,000 articles between 2018 and 2018</a:t>
            </a:r>
          </a:p>
          <a:p>
            <a:pPr marL="171450" indent="-171450">
              <a:buFontTx/>
              <a:buChar char="-"/>
            </a:pPr>
            <a:r>
              <a:rPr lang="en-CA" sz="1200" kern="1200" dirty="0">
                <a:solidFill>
                  <a:schemeClr val="tx1"/>
                </a:solidFill>
                <a:effectLst/>
                <a:latin typeface="+mn-lt"/>
                <a:ea typeface="+mn-ea"/>
                <a:cs typeface="+mn-cs"/>
              </a:rPr>
              <a:t>While the journal with the third largest APC amount,</a:t>
            </a:r>
            <a:r>
              <a:rPr lang="en-CA" sz="1200" i="1" kern="1200" dirty="0">
                <a:solidFill>
                  <a:schemeClr val="tx1"/>
                </a:solidFill>
                <a:effectLst/>
                <a:latin typeface="+mn-lt"/>
                <a:ea typeface="+mn-ea"/>
                <a:cs typeface="+mn-cs"/>
              </a:rPr>
              <a:t> Cell Reports</a:t>
            </a:r>
            <a:r>
              <a:rPr lang="en-CA" sz="1200" kern="1200" dirty="0">
                <a:solidFill>
                  <a:schemeClr val="tx1"/>
                </a:solidFill>
                <a:effectLst/>
                <a:latin typeface="+mn-lt"/>
                <a:ea typeface="+mn-ea"/>
                <a:cs typeface="+mn-cs"/>
              </a:rPr>
              <a:t> ($10.3 million), published only 4,211 OA articles during the same period</a:t>
            </a:r>
          </a:p>
          <a:p>
            <a:pPr marL="171450" indent="-171450">
              <a:buFontTx/>
              <a:buChar char="-"/>
            </a:pPr>
            <a:r>
              <a:rPr lang="en-CA" sz="1200" kern="1200" dirty="0">
                <a:solidFill>
                  <a:schemeClr val="tx1"/>
                </a:solidFill>
                <a:effectLst/>
                <a:latin typeface="+mn-lt"/>
                <a:ea typeface="+mn-ea"/>
                <a:cs typeface="+mn-cs"/>
              </a:rPr>
              <a:t>Among the top 50 journals based on total APCs (Figure 4), all but 8 were gold OA journals (84.0%), which can again be explained by their large amount of articles published. </a:t>
            </a:r>
          </a:p>
          <a:p>
            <a:pPr marL="171450" indent="-171450">
              <a:buFontTx/>
              <a:buChar char="-"/>
            </a:pPr>
            <a:r>
              <a:rPr lang="en-CA" sz="1200" kern="1200" dirty="0">
                <a:solidFill>
                  <a:schemeClr val="tx1"/>
                </a:solidFill>
                <a:effectLst/>
                <a:latin typeface="+mn-lt"/>
                <a:ea typeface="+mn-ea"/>
                <a:cs typeface="+mn-cs"/>
              </a:rPr>
              <a:t>While gold OA journals publish all articles as OA, hybrid journals only make select papers available OA</a:t>
            </a:r>
            <a:r>
              <a:rPr lang="en-CA" dirty="0">
                <a:effectLst/>
              </a:rPr>
              <a:t> </a:t>
            </a:r>
          </a:p>
          <a:p>
            <a:pPr marL="171450" indent="-171450">
              <a:buFontTx/>
              <a:buChar char="-"/>
            </a:pPr>
            <a:r>
              <a:rPr lang="en-CA" sz="1200" kern="1200" dirty="0">
                <a:solidFill>
                  <a:schemeClr val="tx1"/>
                </a:solidFill>
                <a:effectLst/>
                <a:latin typeface="+mn-lt"/>
                <a:ea typeface="+mn-ea"/>
                <a:cs typeface="+mn-cs"/>
              </a:rPr>
              <a:t>Among the top 50 journals by total amount of APCs, the majority was published by Springer-Nature at 58%, and we see here they focus more on gold journals</a:t>
            </a:r>
            <a:endParaRPr lang="en-CA" dirty="0"/>
          </a:p>
        </p:txBody>
      </p:sp>
      <p:sp>
        <p:nvSpPr>
          <p:cNvPr id="4" name="Slide Number Placeholder 3"/>
          <p:cNvSpPr>
            <a:spLocks noGrp="1"/>
          </p:cNvSpPr>
          <p:nvPr>
            <p:ph type="sldNum" sz="quarter" idx="5"/>
          </p:nvPr>
        </p:nvSpPr>
        <p:spPr/>
        <p:txBody>
          <a:bodyPr/>
          <a:lstStyle/>
          <a:p>
            <a:fld id="{B57C066A-E192-5F4D-B51E-51C59EE371FF}" type="slidenum">
              <a:rPr lang="en-US" smtClean="0"/>
              <a:t>17</a:t>
            </a:fld>
            <a:endParaRPr lang="en-US"/>
          </a:p>
        </p:txBody>
      </p:sp>
    </p:spTree>
    <p:extLst>
      <p:ext uri="{BB962C8B-B14F-4D97-AF65-F5344CB8AC3E}">
        <p14:creationId xmlns:p14="http://schemas.microsoft.com/office/powerpoint/2010/main" val="2879696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sz="1200" kern="1200" dirty="0">
                <a:solidFill>
                  <a:schemeClr val="tx1"/>
                </a:solidFill>
                <a:effectLst/>
                <a:latin typeface="+mn-lt"/>
                <a:ea typeface="+mn-ea"/>
                <a:cs typeface="+mn-cs"/>
              </a:rPr>
              <a:t>When analyzing the APC estimates by discipline, the majority of fees can be allocated to journals from either the Natural Sciences or the Medical and Health Sciences.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Natural sciences with totals around $450 million, and Medical and Health Sciences around $423 million</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Together these two disciplines make up around 82% of the global estimate of APCs paid to oligopoly publishers during the four-year period analyzed</a:t>
            </a:r>
            <a:r>
              <a:rPr lang="en-CA" dirty="0">
                <a:effectLst/>
              </a:rPr>
              <a:t>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APCs paid to publish in Humanities journals make up the smallest amount around $8 million, which may be explained by poor indexation of journals in </a:t>
            </a:r>
            <a:r>
              <a:rPr lang="en-CA" sz="1200" kern="1200" dirty="0" err="1">
                <a:solidFill>
                  <a:schemeClr val="tx1"/>
                </a:solidFill>
                <a:effectLst/>
                <a:latin typeface="+mn-lt"/>
                <a:ea typeface="+mn-ea"/>
                <a:cs typeface="+mn-cs"/>
              </a:rPr>
              <a:t>WoS</a:t>
            </a:r>
            <a:r>
              <a:rPr lang="en-CA" sz="1200" kern="1200" dirty="0">
                <a:solidFill>
                  <a:schemeClr val="tx1"/>
                </a:solidFill>
                <a:effectLst/>
                <a:latin typeface="+mn-lt"/>
                <a:ea typeface="+mn-ea"/>
                <a:cs typeface="+mn-cs"/>
              </a:rPr>
              <a:t>, the disciplinary portfolios of oligopoly publishers as well as the importance of books rather than journal publications.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Interestingly, the Humanities as well as the Social Sciences pay the majority of OA fees for hybrid articles.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Humanities nearing 90% and Social Sciences at 85% of OA fees were for hybrid publications. In the Natural Sciences authors spent 65.5% of OA APCs on publications in gold journals.</a:t>
            </a:r>
            <a:r>
              <a:rPr lang="en-CA" dirty="0">
                <a:effectLs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a:solidFill>
                  <a:schemeClr val="tx1"/>
                </a:solidFill>
                <a:effectLst/>
                <a:latin typeface="+mn-lt"/>
                <a:ea typeface="+mn-ea"/>
                <a:cs typeface="+mn-cs"/>
              </a:rPr>
              <a:t>This graphs also shows the share of diamond articles, which are OA articles published in gold OA journals that do not require the author to pay (APC=$0).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a:solidFill>
                  <a:schemeClr val="tx1"/>
                </a:solidFill>
                <a:effectLst/>
                <a:latin typeface="+mn-lt"/>
                <a:ea typeface="+mn-ea"/>
                <a:cs typeface="+mn-cs"/>
              </a:rPr>
              <a:t>Our data shows that diamond journals are more popular in Engineering and Technology (11.2%) as well as Natural Sciences (11.2%) but not very common in the Humanities (3.3%) and Medical and Health Sciences (5.2%).</a:t>
            </a:r>
            <a:r>
              <a:rPr lang="en-CA" dirty="0">
                <a:effectLst/>
              </a:rPr>
              <a:t> </a:t>
            </a:r>
            <a:endParaRPr lang="en-CA" dirty="0"/>
          </a:p>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5"/>
          </p:nvPr>
        </p:nvSpPr>
        <p:spPr/>
        <p:txBody>
          <a:bodyPr/>
          <a:lstStyle/>
          <a:p>
            <a:fld id="{B57C066A-E192-5F4D-B51E-51C59EE371FF}" type="slidenum">
              <a:rPr lang="en-US" smtClean="0"/>
              <a:t>18</a:t>
            </a:fld>
            <a:endParaRPr lang="en-US"/>
          </a:p>
        </p:txBody>
      </p:sp>
    </p:spTree>
    <p:extLst>
      <p:ext uri="{BB962C8B-B14F-4D97-AF65-F5344CB8AC3E}">
        <p14:creationId xmlns:p14="http://schemas.microsoft.com/office/powerpoint/2010/main" val="985449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effectLst/>
              </a:rPr>
              <a:t>One limitation we touched on already is the bias in </a:t>
            </a:r>
            <a:r>
              <a:rPr lang="en-CA" dirty="0" err="1">
                <a:effectLst/>
              </a:rPr>
              <a:t>WoS</a:t>
            </a:r>
            <a:r>
              <a:rPr lang="en-CA" dirty="0">
                <a:effectLst/>
              </a:rPr>
              <a:t> against non-English and non-Western publications, and its focus on publications coming out of STEMM fields</a:t>
            </a:r>
          </a:p>
          <a:p>
            <a:pPr marL="171450" indent="-171450">
              <a:buFont typeface="Arial" panose="020B0604020202020204" pitchFamily="34" charset="0"/>
              <a:buChar char="•"/>
            </a:pPr>
            <a:r>
              <a:rPr lang="en-CA" dirty="0">
                <a:effectLst/>
              </a:rPr>
              <a:t>In terms of APCs, it’s unclear who paid the APC in multi-authored publications</a:t>
            </a:r>
          </a:p>
          <a:p>
            <a:pPr marL="171450" indent="-171450">
              <a:buFont typeface="Arial" panose="020B0604020202020204" pitchFamily="34" charset="0"/>
              <a:buChar char="•"/>
            </a:pPr>
            <a:r>
              <a:rPr lang="en-CA" dirty="0">
                <a:effectLst/>
              </a:rPr>
              <a:t>But we mitigated this concern by fractionalizing and dividing by who participated</a:t>
            </a:r>
          </a:p>
          <a:p>
            <a:pPr marL="171450" indent="-171450">
              <a:buFont typeface="Arial" panose="020B0604020202020204" pitchFamily="34" charset="0"/>
              <a:buChar char="•"/>
            </a:pPr>
            <a:r>
              <a:rPr lang="en-CA" dirty="0">
                <a:effectLst/>
              </a:rPr>
              <a:t>A point we want to make clear as well, is that we are never actually trying to calculate the total, but we provide an estimation</a:t>
            </a:r>
          </a:p>
        </p:txBody>
      </p:sp>
      <p:sp>
        <p:nvSpPr>
          <p:cNvPr id="4" name="Slide Number Placeholder 3"/>
          <p:cNvSpPr>
            <a:spLocks noGrp="1"/>
          </p:cNvSpPr>
          <p:nvPr>
            <p:ph type="sldNum" sz="quarter" idx="5"/>
          </p:nvPr>
        </p:nvSpPr>
        <p:spPr/>
        <p:txBody>
          <a:bodyPr/>
          <a:lstStyle/>
          <a:p>
            <a:fld id="{B57C066A-E192-5F4D-B51E-51C59EE371FF}" type="slidenum">
              <a:rPr lang="en-US" smtClean="0"/>
              <a:t>20</a:t>
            </a:fld>
            <a:endParaRPr lang="en-US"/>
          </a:p>
        </p:txBody>
      </p:sp>
    </p:spTree>
    <p:extLst>
      <p:ext uri="{BB962C8B-B14F-4D97-AF65-F5344CB8AC3E}">
        <p14:creationId xmlns:p14="http://schemas.microsoft.com/office/powerpoint/2010/main" val="355390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effectLst/>
              </a:rPr>
              <a:t>Another limitation we encountered has to do with the consistency of </a:t>
            </a:r>
            <a:r>
              <a:rPr lang="en-CA" dirty="0" err="1">
                <a:effectLst/>
              </a:rPr>
              <a:t>Unpaywall</a:t>
            </a:r>
            <a:endParaRPr lang="en-CA" dirty="0">
              <a:effectLst/>
            </a:endParaRPr>
          </a:p>
          <a:p>
            <a:pPr marL="171450" indent="-171450">
              <a:buFont typeface="Arial" panose="020B0604020202020204" pitchFamily="34" charset="0"/>
              <a:buChar char="•"/>
            </a:pPr>
            <a:r>
              <a:rPr lang="en-CA" dirty="0">
                <a:effectLst/>
              </a:rPr>
              <a:t>We initially downloaded data from </a:t>
            </a:r>
            <a:r>
              <a:rPr lang="en-CA" dirty="0" err="1">
                <a:effectLst/>
              </a:rPr>
              <a:t>Unpaywall</a:t>
            </a:r>
            <a:r>
              <a:rPr lang="en-CA" dirty="0">
                <a:effectLst/>
              </a:rPr>
              <a:t> in 2020, but updated the dataset in 2022</a:t>
            </a:r>
          </a:p>
          <a:p>
            <a:pPr marL="171450" indent="-171450">
              <a:buFont typeface="Arial" panose="020B0604020202020204" pitchFamily="34" charset="0"/>
              <a:buChar char="•"/>
            </a:pPr>
            <a:r>
              <a:rPr lang="en-CA" dirty="0">
                <a:effectLst/>
              </a:rPr>
              <a:t>During this process, we lost about half of what </a:t>
            </a:r>
            <a:r>
              <a:rPr lang="en-CA" dirty="0" err="1">
                <a:effectLst/>
              </a:rPr>
              <a:t>unpaywall</a:t>
            </a:r>
            <a:r>
              <a:rPr lang="en-CA" dirty="0">
                <a:effectLst/>
              </a:rPr>
              <a:t> previously thought was Elsevier hybrid publications, so we assume were bronze and only temporarily open and nobody paid, so we are losing almost $200 million. This is where instability of </a:t>
            </a:r>
            <a:r>
              <a:rPr lang="en-CA" dirty="0" err="1">
                <a:effectLst/>
              </a:rPr>
              <a:t>unpaywall</a:t>
            </a:r>
            <a:r>
              <a:rPr lang="en-CA" dirty="0">
                <a:effectLst/>
              </a:rPr>
              <a:t> shows. We are going with the 64,776 in the 2022 dataset, but what if that is wrong as well? We hope </a:t>
            </a:r>
            <a:r>
              <a:rPr lang="en-CA" dirty="0" err="1">
                <a:effectLst/>
              </a:rPr>
              <a:t>unpaywall</a:t>
            </a:r>
            <a:r>
              <a:rPr lang="en-CA" dirty="0">
                <a:effectLst/>
              </a:rPr>
              <a:t> improved its code, but what if the articles we lost were actually hybrid</a:t>
            </a:r>
          </a:p>
        </p:txBody>
      </p:sp>
      <p:sp>
        <p:nvSpPr>
          <p:cNvPr id="4" name="Slide Number Placeholder 3"/>
          <p:cNvSpPr>
            <a:spLocks noGrp="1"/>
          </p:cNvSpPr>
          <p:nvPr>
            <p:ph type="sldNum" sz="quarter" idx="5"/>
          </p:nvPr>
        </p:nvSpPr>
        <p:spPr/>
        <p:txBody>
          <a:bodyPr/>
          <a:lstStyle/>
          <a:p>
            <a:fld id="{B57C066A-E192-5F4D-B51E-51C59EE371FF}" type="slidenum">
              <a:rPr lang="en-US" smtClean="0"/>
              <a:t>21</a:t>
            </a:fld>
            <a:endParaRPr lang="en-US"/>
          </a:p>
        </p:txBody>
      </p:sp>
    </p:spTree>
    <p:extLst>
      <p:ext uri="{BB962C8B-B14F-4D97-AF65-F5344CB8AC3E}">
        <p14:creationId xmlns:p14="http://schemas.microsoft.com/office/powerpoint/2010/main" val="3936026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OA initially proposed as a self-sustaining way to make research output available to everyone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err="1"/>
              <a:t>Thr</a:t>
            </a:r>
            <a:r>
              <a:rPr lang="en-US" b="0" i="0" dirty="0"/>
              <a:t> continued growth in this market demonstrate a reliable source of revenue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Our findings highlight just how much money can be drawn from the OA system in a 4 year time-span for the Big 5, estimating over $1 billion in revenue</a:t>
            </a:r>
          </a:p>
          <a:p>
            <a:pPr marL="171450" indent="-171450">
              <a:buFont typeface="Arial" panose="020B0604020202020204" pitchFamily="34" charset="0"/>
              <a:buChar char="•"/>
            </a:pPr>
            <a:r>
              <a:rPr lang="en-US" dirty="0"/>
              <a:t>is $1billion what the research community wants to pay for profit companies and is it the best use of money meant for advance science? </a:t>
            </a:r>
          </a:p>
          <a:p>
            <a:pPr marL="171450" indent="-171450">
              <a:buFont typeface="Arial" panose="020B0604020202020204" pitchFamily="34" charset="0"/>
              <a:buChar char="•"/>
            </a:pPr>
            <a:r>
              <a:rPr lang="en-US" dirty="0"/>
              <a:t>OA at any price? We see Nature charging $12,000 USD(?)</a:t>
            </a:r>
          </a:p>
          <a:p>
            <a:pPr marL="171450" indent="-171450">
              <a:buFont typeface="Arial" panose="020B0604020202020204" pitchFamily="34" charset="0"/>
              <a:buChar char="•"/>
            </a:pPr>
            <a:r>
              <a:rPr lang="en-US" b="0" i="0" dirty="0"/>
              <a:t>High APCs excludes authors on economic grounds – only authors with access to a certain level of funding can afford to pay these fees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Over the years, we’ve seen an increasing number of funder mandates that require OA, or initiatives like Plan S, so the OA market continues to grow, and publishers  models beginning to shift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example, Transformative agreements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dirty="0">
                <a:effectLst/>
              </a:rPr>
              <a:t>Our dataset concluded 2018, before TAs, but this could be a model to watch unfold and see whether they really meet their goal of transforming the system</a:t>
            </a:r>
          </a:p>
          <a:p>
            <a:pPr marL="171450" indent="-171450">
              <a:buFont typeface="Arial" panose="020B0604020202020204" pitchFamily="34" charset="0"/>
              <a:buChar char="•"/>
            </a:pPr>
            <a:endParaRPr lang="en-US" b="0" i="0" dirty="0"/>
          </a:p>
        </p:txBody>
      </p:sp>
      <p:sp>
        <p:nvSpPr>
          <p:cNvPr id="4" name="Slide Number Placeholder 3"/>
          <p:cNvSpPr>
            <a:spLocks noGrp="1"/>
          </p:cNvSpPr>
          <p:nvPr>
            <p:ph type="sldNum" sz="quarter" idx="5"/>
          </p:nvPr>
        </p:nvSpPr>
        <p:spPr/>
        <p:txBody>
          <a:bodyPr/>
          <a:lstStyle/>
          <a:p>
            <a:fld id="{B57C066A-E192-5F4D-B51E-51C59EE371FF}" type="slidenum">
              <a:rPr lang="en-US" smtClean="0"/>
              <a:t>23</a:t>
            </a:fld>
            <a:endParaRPr lang="en-US"/>
          </a:p>
        </p:txBody>
      </p:sp>
    </p:spTree>
    <p:extLst>
      <p:ext uri="{BB962C8B-B14F-4D97-AF65-F5344CB8AC3E}">
        <p14:creationId xmlns:p14="http://schemas.microsoft.com/office/powerpoint/2010/main" val="2450602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B57C066A-E192-5F4D-B51E-51C59EE371FF}" type="slidenum">
              <a:rPr lang="en-US" smtClean="0"/>
              <a:t>2</a:t>
            </a:fld>
            <a:endParaRPr lang="en-US"/>
          </a:p>
        </p:txBody>
      </p:sp>
    </p:spTree>
    <p:extLst>
      <p:ext uri="{BB962C8B-B14F-4D97-AF65-F5344CB8AC3E}">
        <p14:creationId xmlns:p14="http://schemas.microsoft.com/office/powerpoint/2010/main" val="3309247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sz="1200" kern="1200" dirty="0">
                <a:solidFill>
                  <a:schemeClr val="tx1"/>
                </a:solidFill>
                <a:effectLst/>
                <a:latin typeface="+mn-lt"/>
                <a:ea typeface="+mn-ea"/>
                <a:cs typeface="+mn-cs"/>
              </a:rPr>
              <a:t>dozens of OA models emerge since OA began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our study focuses on gold and hybrid, which are both author-pay models through article processing charges</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Gold OA journals, full OA journal, and we understand many do not charge APCs (diamond)</a:t>
            </a:r>
          </a:p>
          <a:p>
            <a:pPr marL="171450" indent="-171450">
              <a:buFont typeface="Arial" panose="020B0604020202020204" pitchFamily="34" charset="0"/>
              <a:buChar char="•"/>
            </a:pPr>
            <a:r>
              <a:rPr lang="en-CA" sz="1200" b="0" i="0" kern="1200" dirty="0">
                <a:solidFill>
                  <a:schemeClr val="tx1"/>
                </a:solidFill>
                <a:effectLst/>
                <a:latin typeface="+mn-lt"/>
                <a:ea typeface="+mn-ea"/>
                <a:cs typeface="+mn-cs"/>
              </a:rPr>
              <a:t>Hybrid – which was meant to be a transitory model but we see now is a reliable source of revenue for publishers since they draw fees from both subscriptions and OA</a:t>
            </a:r>
            <a:endParaRPr lang="en-US" b="0" i="0" dirty="0"/>
          </a:p>
        </p:txBody>
      </p:sp>
      <p:sp>
        <p:nvSpPr>
          <p:cNvPr id="4" name="Slide Number Placeholder 3"/>
          <p:cNvSpPr>
            <a:spLocks noGrp="1"/>
          </p:cNvSpPr>
          <p:nvPr>
            <p:ph type="sldNum" sz="quarter" idx="5"/>
          </p:nvPr>
        </p:nvSpPr>
        <p:spPr/>
        <p:txBody>
          <a:bodyPr/>
          <a:lstStyle/>
          <a:p>
            <a:fld id="{B57C066A-E192-5F4D-B51E-51C59EE371FF}" type="slidenum">
              <a:rPr lang="en-US" smtClean="0"/>
              <a:t>4</a:t>
            </a:fld>
            <a:endParaRPr lang="en-US"/>
          </a:p>
        </p:txBody>
      </p:sp>
    </p:spTree>
    <p:extLst>
      <p:ext uri="{BB962C8B-B14F-4D97-AF65-F5344CB8AC3E}">
        <p14:creationId xmlns:p14="http://schemas.microsoft.com/office/powerpoint/2010/main" val="1094451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Several studies have shown the inequities in the OA model of APCs</a:t>
            </a:r>
          </a:p>
          <a:p>
            <a:pPr marL="171450" indent="-171450">
              <a:buFont typeface="Arial" panose="020B0604020202020204" pitchFamily="34" charset="0"/>
              <a:buChar char="•"/>
            </a:pPr>
            <a:r>
              <a:rPr lang="en-US" dirty="0"/>
              <a:t>APC model is not set by a competitive market that influences the pricing, but factors such as what authors are willing to pay and prestige playing a large role</a:t>
            </a:r>
          </a:p>
          <a:p>
            <a:pPr marL="171450" indent="-171450">
              <a:buFont typeface="Arial" panose="020B0604020202020204" pitchFamily="34" charset="0"/>
              <a:buChar char="•"/>
            </a:pPr>
            <a:r>
              <a:rPr lang="en-US" dirty="0"/>
              <a:t>Studies have also shown that these prices continue to rise past the rate of inflation</a:t>
            </a:r>
          </a:p>
          <a:p>
            <a:pPr marL="171450" indent="-171450">
              <a:buFont typeface="Arial" panose="020B0604020202020204" pitchFamily="34" charset="0"/>
              <a:buChar char="•"/>
            </a:pPr>
            <a:r>
              <a:rPr lang="en-US" dirty="0"/>
              <a:t>APCs are not set according to what it costs to maintain a journal</a:t>
            </a:r>
          </a:p>
          <a:p>
            <a:pPr marL="171450" indent="-171450">
              <a:buFont typeface="Arial" panose="020B0604020202020204" pitchFamily="34" charset="0"/>
              <a:buChar char="•"/>
            </a:pPr>
            <a:r>
              <a:rPr lang="en-US" dirty="0"/>
              <a:t>The Fair Open Access Alliance has estimated that APCs should cost up to $1000, but we see instead that they cost much more</a:t>
            </a:r>
          </a:p>
          <a:p>
            <a:pPr marL="171450" indent="-171450">
              <a:buFontTx/>
              <a:buChar char="-"/>
            </a:pPr>
            <a:r>
              <a:rPr lang="en-US" dirty="0"/>
              <a:t>Siler &amp; </a:t>
            </a:r>
            <a:r>
              <a:rPr lang="en-US" dirty="0" err="1"/>
              <a:t>Frenken</a:t>
            </a:r>
            <a:r>
              <a:rPr lang="en-US" dirty="0"/>
              <a:t> quote</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Previous studies have shown an average around 1800 for gold articles, and $3000 for hybrid</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Hybrid really being a deceptive practice</a:t>
            </a:r>
          </a:p>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5</a:t>
            </a:fld>
            <a:endParaRPr lang="en-US"/>
          </a:p>
        </p:txBody>
      </p:sp>
    </p:spTree>
    <p:extLst>
      <p:ext uri="{BB962C8B-B14F-4D97-AF65-F5344CB8AC3E}">
        <p14:creationId xmlns:p14="http://schemas.microsoft.com/office/powerpoint/2010/main" val="2838491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t>Our motivation</a:t>
            </a:r>
          </a:p>
          <a:p>
            <a:pPr marL="171450" indent="-171450">
              <a:buFont typeface="Arial" panose="020B0604020202020204" pitchFamily="34" charset="0"/>
              <a:buChar char="•"/>
            </a:pPr>
            <a:r>
              <a:rPr lang="en-US" b="0" i="0" dirty="0"/>
              <a:t>We were interested in examining the oligopoly who traditionally made a lot from subscriptions, and their move toward OA</a:t>
            </a:r>
          </a:p>
          <a:p>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6</a:t>
            </a:fld>
            <a:endParaRPr lang="en-US"/>
          </a:p>
        </p:txBody>
      </p:sp>
    </p:spTree>
    <p:extLst>
      <p:ext uri="{BB962C8B-B14F-4D97-AF65-F5344CB8AC3E}">
        <p14:creationId xmlns:p14="http://schemas.microsoft.com/office/powerpoint/2010/main" val="4219726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7</a:t>
            </a:fld>
            <a:endParaRPr lang="en-US"/>
          </a:p>
        </p:txBody>
      </p:sp>
    </p:spTree>
    <p:extLst>
      <p:ext uri="{BB962C8B-B14F-4D97-AF65-F5344CB8AC3E}">
        <p14:creationId xmlns:p14="http://schemas.microsoft.com/office/powerpoint/2010/main" val="1726238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Dataset from </a:t>
            </a:r>
            <a:r>
              <a:rPr lang="en-US" dirty="0" err="1"/>
              <a:t>WoS</a:t>
            </a:r>
            <a:r>
              <a:rPr lang="en-US" dirty="0"/>
              <a:t> looking at articles with a DOI</a:t>
            </a:r>
          </a:p>
          <a:p>
            <a:pPr marL="628650" lvl="1" indent="-171450">
              <a:buFont typeface="Arial" panose="020B0604020202020204" pitchFamily="34" charset="0"/>
              <a:buChar char="•"/>
            </a:pPr>
            <a:r>
              <a:rPr lang="en-US" dirty="0"/>
              <a:t>Provided us with the number of publications per journal per year</a:t>
            </a:r>
          </a:p>
          <a:p>
            <a:pPr marL="628650" lvl="1" indent="-171450">
              <a:buFont typeface="Arial" panose="020B0604020202020204" pitchFamily="34" charset="0"/>
              <a:buChar char="•"/>
            </a:pPr>
            <a:r>
              <a:rPr lang="en-US" dirty="0"/>
              <a:t>Looked only at the oligopoly here and assigned any of their associated imprints and subsidiary publishers to the oligopoly (performed manually)</a:t>
            </a:r>
          </a:p>
          <a:p>
            <a:pPr marL="171450" lvl="0" indent="-171450">
              <a:buFont typeface="Arial" panose="020B0604020202020204" pitchFamily="34" charset="0"/>
              <a:buChar char="•"/>
            </a:pPr>
            <a:r>
              <a:rPr lang="en-US" dirty="0"/>
              <a:t>To look at the OA status of each article, we first used an April 2020 snapshot of the </a:t>
            </a:r>
            <a:r>
              <a:rPr lang="en-US" dirty="0" err="1"/>
              <a:t>Unpaywall</a:t>
            </a:r>
            <a:r>
              <a:rPr lang="en-US" dirty="0"/>
              <a:t> database to obtain the OA status, but only considered those articles tagged as gold and hybrid since they are associated with APCs</a:t>
            </a:r>
          </a:p>
          <a:p>
            <a:pPr marL="171450" lvl="0" indent="-171450">
              <a:buFont typeface="Arial" panose="020B0604020202020204" pitchFamily="34" charset="0"/>
              <a:buChar char="•"/>
            </a:pPr>
            <a:r>
              <a:rPr lang="en-US" dirty="0"/>
              <a:t>And then collected data on APC list prices </a:t>
            </a:r>
            <a:r>
              <a:rPr lang="en-CA" sz="1200" kern="1200" dirty="0">
                <a:solidFill>
                  <a:schemeClr val="tx1"/>
                </a:solidFill>
                <a:effectLst/>
                <a:latin typeface="+mn-lt"/>
                <a:ea typeface="+mn-ea"/>
                <a:cs typeface="+mn-cs"/>
              </a:rPr>
              <a:t>for each combination of journal and publication year with at least one gold or hybrid article</a:t>
            </a:r>
            <a:r>
              <a:rPr lang="en-CA" dirty="0">
                <a:effectLst/>
              </a:rPr>
              <a:t> </a:t>
            </a:r>
            <a:endParaRPr lang="en-US" dirty="0"/>
          </a:p>
        </p:txBody>
      </p:sp>
      <p:sp>
        <p:nvSpPr>
          <p:cNvPr id="4" name="Slide Number Placeholder 3"/>
          <p:cNvSpPr>
            <a:spLocks noGrp="1"/>
          </p:cNvSpPr>
          <p:nvPr>
            <p:ph type="sldNum" sz="quarter" idx="5"/>
          </p:nvPr>
        </p:nvSpPr>
        <p:spPr/>
        <p:txBody>
          <a:bodyPr/>
          <a:lstStyle/>
          <a:p>
            <a:fld id="{B57C066A-E192-5F4D-B51E-51C59EE371FF}" type="slidenum">
              <a:rPr lang="en-US" smtClean="0"/>
              <a:t>9</a:t>
            </a:fld>
            <a:endParaRPr lang="en-US"/>
          </a:p>
        </p:txBody>
      </p:sp>
    </p:spTree>
    <p:extLst>
      <p:ext uri="{BB962C8B-B14F-4D97-AF65-F5344CB8AC3E}">
        <p14:creationId xmlns:p14="http://schemas.microsoft.com/office/powerpoint/2010/main" val="1601696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sz="1200" kern="1200" dirty="0">
                <a:solidFill>
                  <a:schemeClr val="tx1"/>
                </a:solidFill>
                <a:effectLst/>
                <a:latin typeface="+mn-lt"/>
                <a:ea typeface="+mn-ea"/>
                <a:cs typeface="+mn-cs"/>
              </a:rPr>
              <a:t>Due to annual increases, it was important to identify the APC per publication year and not use current prices for articles published between 2015 and 2018, whenever possible.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Although current APCs are much easier to retrieve from journal websites and/or price lists released by publishers, we argue that using current APCs for older publications could potentially overestimate actual fees paid. </a:t>
            </a:r>
          </a:p>
          <a:p>
            <a:pPr marL="171450" indent="-171450">
              <a:buFont typeface="Arial" panose="020B0604020202020204" pitchFamily="34" charset="0"/>
              <a:buChar char="•"/>
            </a:pPr>
            <a:r>
              <a:rPr lang="fr-CA" dirty="0" err="1">
                <a:effectLst/>
              </a:rPr>
              <a:t>Collecting</a:t>
            </a:r>
            <a:r>
              <a:rPr lang="fr-CA" dirty="0">
                <a:effectLst/>
              </a:rPr>
              <a:t> the APC data </a:t>
            </a:r>
            <a:r>
              <a:rPr lang="fr-CA" dirty="0" err="1">
                <a:effectLst/>
              </a:rPr>
              <a:t>was</a:t>
            </a:r>
            <a:r>
              <a:rPr lang="fr-CA" dirty="0">
                <a:effectLst/>
              </a:rPr>
              <a:t> a time </a:t>
            </a:r>
            <a:r>
              <a:rPr lang="fr-CA" dirty="0" err="1">
                <a:effectLst/>
              </a:rPr>
              <a:t>consuming</a:t>
            </a:r>
            <a:r>
              <a:rPr lang="fr-CA" dirty="0">
                <a:effectLst/>
              </a:rPr>
              <a:t> process</a:t>
            </a:r>
          </a:p>
          <a:p>
            <a:pPr marL="171450" indent="-171450">
              <a:buFont typeface="Arial" panose="020B0604020202020204" pitchFamily="34" charset="0"/>
              <a:buChar char="•"/>
            </a:pPr>
            <a:r>
              <a:rPr lang="fr-CA" dirty="0" err="1">
                <a:effectLst/>
              </a:rPr>
              <a:t>We</a:t>
            </a:r>
            <a:r>
              <a:rPr lang="fr-CA" dirty="0">
                <a:effectLst/>
              </a:rPr>
              <a:t> first </a:t>
            </a:r>
            <a:r>
              <a:rPr lang="fr-CA" dirty="0" err="1">
                <a:effectLst/>
              </a:rPr>
              <a:t>looked</a:t>
            </a:r>
            <a:r>
              <a:rPr lang="fr-CA" dirty="0">
                <a:effectLst/>
              </a:rPr>
              <a:t> at an open </a:t>
            </a:r>
            <a:r>
              <a:rPr lang="fr-CA" dirty="0" err="1">
                <a:effectLst/>
              </a:rPr>
              <a:t>dataset</a:t>
            </a:r>
            <a:r>
              <a:rPr lang="fr-CA" dirty="0">
                <a:effectLst/>
              </a:rPr>
              <a:t> by Matthias (2020), </a:t>
            </a:r>
            <a:r>
              <a:rPr lang="en-CA" sz="1200" kern="1200" dirty="0">
                <a:solidFill>
                  <a:schemeClr val="tx1"/>
                </a:solidFill>
                <a:effectLst/>
                <a:latin typeface="+mn-lt"/>
                <a:ea typeface="+mn-ea"/>
                <a:cs typeface="+mn-cs"/>
              </a:rPr>
              <a:t>which includes annual list prices for each oligopoly publisher to provide an overview of their OA journal portfolios over time. </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Matthias’ dataset is based on several data sources, including subscription and APC list prices as well as historical pricing collected  through the Internet </a:t>
            </a:r>
            <a:r>
              <a:rPr lang="en-CA" sz="1200" kern="1200" dirty="0" err="1">
                <a:solidFill>
                  <a:schemeClr val="tx1"/>
                </a:solidFill>
                <a:effectLst/>
                <a:latin typeface="+mn-lt"/>
                <a:ea typeface="+mn-ea"/>
                <a:cs typeface="+mn-cs"/>
              </a:rPr>
              <a:t>Wayback</a:t>
            </a:r>
            <a:r>
              <a:rPr lang="en-CA" sz="1200" kern="1200" dirty="0">
                <a:solidFill>
                  <a:schemeClr val="tx1"/>
                </a:solidFill>
                <a:effectLst/>
                <a:latin typeface="+mn-lt"/>
                <a:ea typeface="+mn-ea"/>
                <a:cs typeface="+mn-cs"/>
              </a:rPr>
              <a:t> Machine</a:t>
            </a:r>
            <a:endParaRPr lang="fr-CA" dirty="0">
              <a:effectLst/>
            </a:endParaRPr>
          </a:p>
          <a:p>
            <a:pPr marL="171450" indent="-171450">
              <a:buFont typeface="Arial" panose="020B0604020202020204" pitchFamily="34" charset="0"/>
              <a:buChar char="•"/>
            </a:pPr>
            <a:r>
              <a:rPr lang="fr-CA" dirty="0">
                <a:effectLst/>
              </a:rPr>
              <a:t>Matthias’ </a:t>
            </a:r>
            <a:r>
              <a:rPr lang="fr-CA" dirty="0" err="1">
                <a:effectLst/>
              </a:rPr>
              <a:t>dataset</a:t>
            </a:r>
            <a:r>
              <a:rPr lang="fr-CA" dirty="0">
                <a:effectLst/>
              </a:rPr>
              <a:t> </a:t>
            </a:r>
            <a:r>
              <a:rPr lang="fr-CA" dirty="0" err="1">
                <a:effectLst/>
              </a:rPr>
              <a:t>did</a:t>
            </a:r>
            <a:r>
              <a:rPr lang="fr-CA" dirty="0">
                <a:effectLst/>
              </a:rPr>
              <a:t> not match all of the articles </a:t>
            </a:r>
            <a:r>
              <a:rPr lang="fr-CA" dirty="0" err="1">
                <a:effectLst/>
              </a:rPr>
              <a:t>we</a:t>
            </a:r>
            <a:r>
              <a:rPr lang="fr-CA" dirty="0">
                <a:effectLst/>
              </a:rPr>
              <a:t> </a:t>
            </a:r>
            <a:r>
              <a:rPr lang="fr-CA" dirty="0" err="1">
                <a:effectLst/>
              </a:rPr>
              <a:t>retrieved</a:t>
            </a:r>
            <a:r>
              <a:rPr lang="fr-CA" dirty="0">
                <a:effectLst/>
              </a:rPr>
              <a:t> </a:t>
            </a:r>
            <a:r>
              <a:rPr lang="fr-CA" dirty="0" err="1">
                <a:effectLst/>
              </a:rPr>
              <a:t>from</a:t>
            </a:r>
            <a:r>
              <a:rPr lang="fr-CA" dirty="0">
                <a:effectLst/>
              </a:rPr>
              <a:t> </a:t>
            </a:r>
            <a:r>
              <a:rPr lang="fr-CA" dirty="0" err="1">
                <a:effectLst/>
              </a:rPr>
              <a:t>WoS</a:t>
            </a:r>
            <a:r>
              <a:rPr lang="fr-CA" dirty="0">
                <a:effectLst/>
              </a:rPr>
              <a:t>, </a:t>
            </a:r>
            <a:r>
              <a:rPr lang="fr-CA" dirty="0" err="1">
                <a:effectLst/>
              </a:rPr>
              <a:t>so</a:t>
            </a:r>
            <a:r>
              <a:rPr lang="fr-CA" dirty="0">
                <a:effectLst/>
              </a:rPr>
              <a:t> </a:t>
            </a:r>
            <a:r>
              <a:rPr lang="fr-CA" dirty="0" err="1">
                <a:effectLst/>
              </a:rPr>
              <a:t>we</a:t>
            </a:r>
            <a:r>
              <a:rPr lang="fr-CA" dirty="0">
                <a:effectLst/>
              </a:rPr>
              <a:t> </a:t>
            </a:r>
            <a:r>
              <a:rPr lang="fr-CA" dirty="0" err="1">
                <a:effectLst/>
              </a:rPr>
              <a:t>also</a:t>
            </a:r>
            <a:r>
              <a:rPr lang="fr-CA" dirty="0">
                <a:effectLst/>
              </a:rPr>
              <a:t> </a:t>
            </a:r>
            <a:r>
              <a:rPr lang="fr-CA" dirty="0" err="1">
                <a:effectLst/>
              </a:rPr>
              <a:t>used</a:t>
            </a:r>
            <a:r>
              <a:rPr lang="fr-CA" dirty="0">
                <a:effectLst/>
              </a:rPr>
              <a:t> a </a:t>
            </a:r>
            <a:r>
              <a:rPr lang="fr-CA" dirty="0" err="1">
                <a:effectLst/>
              </a:rPr>
              <a:t>dataset</a:t>
            </a:r>
            <a:r>
              <a:rPr lang="fr-CA" dirty="0">
                <a:effectLst/>
              </a:rPr>
              <a:t> by Morrison </a:t>
            </a:r>
            <a:r>
              <a:rPr lang="fr-CA" dirty="0" err="1">
                <a:effectLst/>
              </a:rPr>
              <a:t>from</a:t>
            </a:r>
            <a:r>
              <a:rPr lang="fr-CA" dirty="0">
                <a:effectLst/>
              </a:rPr>
              <a:t> 2021, </a:t>
            </a:r>
            <a:r>
              <a:rPr lang="fr-CA" dirty="0" err="1">
                <a:effectLst/>
              </a:rPr>
              <a:t>which</a:t>
            </a:r>
            <a:r>
              <a:rPr lang="fr-CA" dirty="0">
                <a:effectLst/>
              </a:rPr>
              <a:t> </a:t>
            </a:r>
            <a:r>
              <a:rPr lang="fr-CA" dirty="0" err="1">
                <a:effectLst/>
              </a:rPr>
              <a:t>provides</a:t>
            </a:r>
            <a:r>
              <a:rPr lang="fr-CA" dirty="0">
                <a:effectLst/>
              </a:rPr>
              <a:t> </a:t>
            </a:r>
            <a:r>
              <a:rPr lang="fr-CA" dirty="0" err="1">
                <a:effectLst/>
              </a:rPr>
              <a:t>annual</a:t>
            </a:r>
            <a:r>
              <a:rPr lang="fr-CA" dirty="0">
                <a:effectLst/>
              </a:rPr>
              <a:t> </a:t>
            </a:r>
            <a:r>
              <a:rPr lang="fr-CA" dirty="0" err="1">
                <a:effectLst/>
              </a:rPr>
              <a:t>APCs</a:t>
            </a:r>
            <a:r>
              <a:rPr lang="fr-CA" dirty="0">
                <a:effectLst/>
              </a:rPr>
              <a:t> and </a:t>
            </a:r>
            <a:r>
              <a:rPr lang="fr-CA" dirty="0" err="1">
                <a:effectLst/>
              </a:rPr>
              <a:t>metadata</a:t>
            </a:r>
            <a:r>
              <a:rPr lang="fr-CA" dirty="0">
                <a:effectLst/>
              </a:rPr>
              <a:t> for </a:t>
            </a:r>
            <a:r>
              <a:rPr lang="fr-CA" dirty="0" err="1">
                <a:effectLst/>
              </a:rPr>
              <a:t>journals</a:t>
            </a:r>
            <a:r>
              <a:rPr lang="fr-CA" dirty="0">
                <a:effectLst/>
              </a:rPr>
              <a:t> </a:t>
            </a:r>
            <a:r>
              <a:rPr lang="fr-CA" dirty="0" err="1">
                <a:effectLst/>
              </a:rPr>
              <a:t>listed</a:t>
            </a:r>
            <a:r>
              <a:rPr lang="fr-CA" dirty="0">
                <a:effectLst/>
              </a:rPr>
              <a:t> in the DOAJ</a:t>
            </a:r>
          </a:p>
          <a:p>
            <a:pPr marL="171450" indent="-171450">
              <a:buFont typeface="Arial" panose="020B0604020202020204" pitchFamily="34" charset="0"/>
              <a:buChar char="•"/>
            </a:pPr>
            <a:r>
              <a:rPr lang="fr-CA" dirty="0" err="1">
                <a:effectLst/>
              </a:rPr>
              <a:t>Still</a:t>
            </a:r>
            <a:r>
              <a:rPr lang="fr-CA" dirty="0">
                <a:effectLst/>
              </a:rPr>
              <a:t>, </a:t>
            </a:r>
            <a:r>
              <a:rPr lang="fr-CA" dirty="0" err="1">
                <a:effectLst/>
              </a:rPr>
              <a:t>we</a:t>
            </a:r>
            <a:r>
              <a:rPr lang="fr-CA" dirty="0">
                <a:effectLst/>
              </a:rPr>
              <a:t> </a:t>
            </a:r>
            <a:r>
              <a:rPr lang="fr-CA" dirty="0" err="1">
                <a:effectLst/>
              </a:rPr>
              <a:t>were</a:t>
            </a:r>
            <a:r>
              <a:rPr lang="fr-CA" dirty="0">
                <a:effectLst/>
              </a:rPr>
              <a:t> not able to match all articles in </a:t>
            </a:r>
            <a:r>
              <a:rPr lang="fr-CA" dirty="0" err="1">
                <a:effectLst/>
              </a:rPr>
              <a:t>our</a:t>
            </a:r>
            <a:r>
              <a:rPr lang="fr-CA" dirty="0">
                <a:effectLst/>
              </a:rPr>
              <a:t> </a:t>
            </a:r>
            <a:r>
              <a:rPr lang="fr-CA" dirty="0" err="1">
                <a:effectLst/>
              </a:rPr>
              <a:t>dataset</a:t>
            </a:r>
            <a:r>
              <a:rPr lang="fr-CA" dirty="0">
                <a:effectLst/>
              </a:rPr>
              <a:t>, </a:t>
            </a:r>
            <a:r>
              <a:rPr lang="fr-CA" dirty="0" err="1">
                <a:effectLst/>
              </a:rPr>
              <a:t>so</a:t>
            </a:r>
            <a:r>
              <a:rPr lang="fr-CA" dirty="0">
                <a:effectLst/>
              </a:rPr>
              <a:t> </a:t>
            </a:r>
            <a:r>
              <a:rPr lang="fr-CA" dirty="0" err="1">
                <a:effectLst/>
              </a:rPr>
              <a:t>we</a:t>
            </a:r>
            <a:r>
              <a:rPr lang="fr-CA" dirty="0">
                <a:effectLst/>
              </a:rPr>
              <a:t> </a:t>
            </a:r>
            <a:r>
              <a:rPr lang="fr-CA" dirty="0" err="1">
                <a:effectLst/>
              </a:rPr>
              <a:t>then</a:t>
            </a:r>
            <a:r>
              <a:rPr lang="fr-CA" dirty="0">
                <a:effectLst/>
              </a:rPr>
              <a:t> </a:t>
            </a:r>
            <a:r>
              <a:rPr lang="fr-CA" dirty="0" err="1">
                <a:effectLst/>
              </a:rPr>
              <a:t>took</a:t>
            </a:r>
            <a:r>
              <a:rPr lang="fr-CA" dirty="0">
                <a:effectLst/>
              </a:rPr>
              <a:t> a </a:t>
            </a:r>
            <a:r>
              <a:rPr lang="fr-CA" dirty="0" err="1">
                <a:effectLst/>
              </a:rPr>
              <a:t>really</a:t>
            </a:r>
            <a:r>
              <a:rPr lang="fr-CA" dirty="0">
                <a:effectLst/>
              </a:rPr>
              <a:t> time </a:t>
            </a:r>
            <a:r>
              <a:rPr lang="fr-CA" dirty="0" err="1">
                <a:effectLst/>
              </a:rPr>
              <a:t>consuming</a:t>
            </a:r>
            <a:r>
              <a:rPr lang="fr-CA" dirty="0">
                <a:effectLst/>
              </a:rPr>
              <a:t> process of </a:t>
            </a:r>
            <a:r>
              <a:rPr lang="fr-CA" dirty="0" err="1">
                <a:effectLst/>
              </a:rPr>
              <a:t>searching</a:t>
            </a:r>
            <a:r>
              <a:rPr lang="fr-CA" dirty="0">
                <a:effectLst/>
              </a:rPr>
              <a:t> for </a:t>
            </a:r>
            <a:r>
              <a:rPr lang="fr-CA" dirty="0" err="1">
                <a:effectLst/>
              </a:rPr>
              <a:t>historical</a:t>
            </a:r>
            <a:r>
              <a:rPr lang="fr-CA" dirty="0">
                <a:effectLst/>
              </a:rPr>
              <a:t> </a:t>
            </a:r>
            <a:r>
              <a:rPr lang="fr-CA" dirty="0" err="1">
                <a:effectLst/>
              </a:rPr>
              <a:t>list</a:t>
            </a:r>
            <a:r>
              <a:rPr lang="fr-CA" dirty="0">
                <a:effectLst/>
              </a:rPr>
              <a:t> </a:t>
            </a:r>
            <a:r>
              <a:rPr lang="fr-CA" dirty="0" err="1">
                <a:effectLst/>
              </a:rPr>
              <a:t>prices</a:t>
            </a:r>
            <a:r>
              <a:rPr lang="fr-CA" dirty="0">
                <a:effectLst/>
              </a:rPr>
              <a:t> on the </a:t>
            </a:r>
            <a:r>
              <a:rPr lang="fr-CA" dirty="0" err="1">
                <a:effectLst/>
              </a:rPr>
              <a:t>Wayback</a:t>
            </a:r>
            <a:r>
              <a:rPr lang="fr-CA" dirty="0">
                <a:effectLst/>
              </a:rPr>
              <a:t> Machine. </a:t>
            </a:r>
          </a:p>
          <a:p>
            <a:pPr marL="0" indent="0">
              <a:buFont typeface="Arial" panose="020B0604020202020204" pitchFamily="34" charset="0"/>
              <a:buNone/>
            </a:pPr>
            <a:endParaRPr lang="fr-CA" dirty="0">
              <a:effectLst/>
            </a:endParaRPr>
          </a:p>
          <a:p>
            <a:pPr marL="0" indent="0">
              <a:buFont typeface="Arial" panose="020B0604020202020204" pitchFamily="34" charset="0"/>
              <a:buNone/>
            </a:pPr>
            <a:r>
              <a:rPr lang="fr-CA" dirty="0">
                <a:effectLst/>
              </a:rPr>
              <a:t>Mention </a:t>
            </a:r>
            <a:r>
              <a:rPr lang="fr-CA" dirty="0" err="1">
                <a:effectLst/>
              </a:rPr>
              <a:t>why</a:t>
            </a:r>
            <a:r>
              <a:rPr lang="fr-CA" dirty="0">
                <a:effectLst/>
              </a:rPr>
              <a:t> </a:t>
            </a:r>
            <a:r>
              <a:rPr lang="fr-CA" dirty="0" err="1">
                <a:effectLst/>
              </a:rPr>
              <a:t>annual</a:t>
            </a:r>
            <a:r>
              <a:rPr lang="fr-CA" dirty="0">
                <a:effectLst/>
              </a:rPr>
              <a:t> </a:t>
            </a:r>
            <a:r>
              <a:rPr lang="fr-CA" dirty="0" err="1">
                <a:effectLst/>
              </a:rPr>
              <a:t>APCs</a:t>
            </a:r>
            <a:r>
              <a:rPr lang="fr-CA" dirty="0">
                <a:effectLst/>
              </a:rPr>
              <a:t> are </a:t>
            </a:r>
            <a:r>
              <a:rPr lang="fr-CA" dirty="0" err="1">
                <a:effectLst/>
              </a:rPr>
              <a:t>so</a:t>
            </a:r>
            <a:r>
              <a:rPr lang="fr-CA" dirty="0">
                <a:effectLst/>
              </a:rPr>
              <a:t> important and </a:t>
            </a:r>
            <a:r>
              <a:rPr lang="fr-CA" dirty="0" err="1">
                <a:effectLst/>
              </a:rPr>
              <a:t>that</a:t>
            </a:r>
            <a:r>
              <a:rPr lang="fr-CA" dirty="0">
                <a:effectLst/>
              </a:rPr>
              <a:t> </a:t>
            </a:r>
            <a:r>
              <a:rPr lang="fr-CA" dirty="0" err="1">
                <a:effectLst/>
              </a:rPr>
              <a:t>current</a:t>
            </a:r>
            <a:r>
              <a:rPr lang="fr-CA" dirty="0">
                <a:effectLst/>
              </a:rPr>
              <a:t> </a:t>
            </a:r>
            <a:r>
              <a:rPr lang="fr-CA" dirty="0" err="1">
                <a:effectLst/>
              </a:rPr>
              <a:t>prices</a:t>
            </a:r>
            <a:r>
              <a:rPr lang="fr-CA" dirty="0">
                <a:effectLst/>
              </a:rPr>
              <a:t> from </a:t>
            </a:r>
            <a:r>
              <a:rPr lang="fr-CA" dirty="0" err="1">
                <a:effectLst/>
              </a:rPr>
              <a:t>websites</a:t>
            </a:r>
            <a:r>
              <a:rPr lang="fr-CA" dirty="0">
                <a:effectLst/>
              </a:rPr>
              <a:t> </a:t>
            </a:r>
            <a:r>
              <a:rPr lang="fr-CA" dirty="0" err="1">
                <a:effectLst/>
              </a:rPr>
              <a:t>would</a:t>
            </a:r>
            <a:r>
              <a:rPr lang="fr-CA" dirty="0">
                <a:effectLst/>
              </a:rPr>
              <a:t> </a:t>
            </a:r>
            <a:r>
              <a:rPr lang="fr-CA" dirty="0" err="1">
                <a:effectLst/>
              </a:rPr>
              <a:t>overestimate</a:t>
            </a:r>
            <a:endParaRPr lang="fr-CA" dirty="0">
              <a:effectLst/>
            </a:endParaRPr>
          </a:p>
          <a:p>
            <a:pPr marL="0" indent="0">
              <a:buFont typeface="Arial" panose="020B0604020202020204" pitchFamily="34" charset="0"/>
              <a:buNone/>
            </a:pPr>
            <a:endParaRPr lang="fr-CA" dirty="0">
              <a:effectLst/>
            </a:endParaRPr>
          </a:p>
          <a:p>
            <a:pPr marL="0" indent="0">
              <a:buFont typeface="Arial" panose="020B0604020202020204" pitchFamily="34" charset="0"/>
              <a:buNone/>
            </a:pPr>
            <a:r>
              <a:rPr lang="fr-CA" dirty="0">
                <a:effectLst/>
              </a:rPr>
              <a:t>86% of 18,846 journal-</a:t>
            </a:r>
            <a:r>
              <a:rPr lang="fr-CA" dirty="0" err="1">
                <a:effectLst/>
              </a:rPr>
              <a:t>year</a:t>
            </a:r>
            <a:r>
              <a:rPr lang="fr-CA" dirty="0">
                <a:effectLst/>
              </a:rPr>
              <a:t> combinations </a:t>
            </a:r>
            <a:r>
              <a:rPr lang="fr-CA" dirty="0" err="1">
                <a:effectLst/>
              </a:rPr>
              <a:t>were</a:t>
            </a:r>
            <a:r>
              <a:rPr lang="fr-CA" dirty="0">
                <a:effectLst/>
              </a:rPr>
              <a:t> </a:t>
            </a:r>
            <a:r>
              <a:rPr lang="fr-CA" dirty="0" err="1">
                <a:effectLst/>
              </a:rPr>
              <a:t>actual</a:t>
            </a:r>
            <a:r>
              <a:rPr lang="fr-CA" dirty="0">
                <a:effectLst/>
              </a:rPr>
              <a:t> </a:t>
            </a:r>
            <a:r>
              <a:rPr lang="fr-CA" dirty="0" err="1">
                <a:effectLst/>
              </a:rPr>
              <a:t>annual</a:t>
            </a:r>
            <a:r>
              <a:rPr lang="fr-CA" dirty="0">
                <a:effectLst/>
              </a:rPr>
              <a:t> </a:t>
            </a:r>
            <a:r>
              <a:rPr lang="fr-CA" dirty="0" err="1">
                <a:effectLst/>
              </a:rPr>
              <a:t>list</a:t>
            </a:r>
            <a:r>
              <a:rPr lang="fr-CA" dirty="0">
                <a:effectLst/>
              </a:rPr>
              <a:t> </a:t>
            </a:r>
            <a:r>
              <a:rPr lang="fr-CA" dirty="0" err="1">
                <a:effectLst/>
              </a:rPr>
              <a:t>prices</a:t>
            </a:r>
            <a:r>
              <a:rPr lang="fr-CA" dirty="0">
                <a:effectLst/>
              </a:rPr>
              <a:t> from the Matthias (2020) </a:t>
            </a:r>
            <a:r>
              <a:rPr lang="fr-CA" dirty="0" err="1">
                <a:effectLst/>
              </a:rPr>
              <a:t>dataset</a:t>
            </a:r>
            <a:endParaRPr lang="fr-CA" dirty="0">
              <a:effectLst/>
            </a:endParaRPr>
          </a:p>
          <a:p>
            <a:pPr marL="0" indent="0">
              <a:buFont typeface="Arial" panose="020B0604020202020204" pitchFamily="34" charset="0"/>
              <a:buNone/>
            </a:pPr>
            <a:endParaRPr lang="en-CA" dirty="0">
              <a:effectLst/>
            </a:endParaRPr>
          </a:p>
        </p:txBody>
      </p:sp>
      <p:sp>
        <p:nvSpPr>
          <p:cNvPr id="4" name="Slide Number Placeholder 3"/>
          <p:cNvSpPr>
            <a:spLocks noGrp="1"/>
          </p:cNvSpPr>
          <p:nvPr>
            <p:ph type="sldNum" sz="quarter" idx="5"/>
          </p:nvPr>
        </p:nvSpPr>
        <p:spPr/>
        <p:txBody>
          <a:bodyPr/>
          <a:lstStyle/>
          <a:p>
            <a:fld id="{B57C066A-E192-5F4D-B51E-51C59EE371FF}" type="slidenum">
              <a:rPr lang="en-US" smtClean="0"/>
              <a:t>10</a:t>
            </a:fld>
            <a:endParaRPr lang="en-US"/>
          </a:p>
        </p:txBody>
      </p:sp>
    </p:spTree>
    <p:extLst>
      <p:ext uri="{BB962C8B-B14F-4D97-AF65-F5344CB8AC3E}">
        <p14:creationId xmlns:p14="http://schemas.microsoft.com/office/powerpoint/2010/main" val="2006389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dirty="0">
                <a:effectLst/>
              </a:rPr>
              <a:t>For as few as 893 </a:t>
            </a:r>
            <a:r>
              <a:rPr lang="fr-CA" dirty="0" err="1">
                <a:effectLst/>
              </a:rPr>
              <a:t>prices</a:t>
            </a:r>
            <a:r>
              <a:rPr lang="fr-CA" dirty="0">
                <a:effectLst/>
              </a:rPr>
              <a:t> </a:t>
            </a:r>
            <a:r>
              <a:rPr lang="fr-CA" dirty="0" err="1">
                <a:effectLst/>
              </a:rPr>
              <a:t>that</a:t>
            </a:r>
            <a:r>
              <a:rPr lang="fr-CA" dirty="0">
                <a:effectLst/>
              </a:rPr>
              <a:t> </a:t>
            </a:r>
            <a:r>
              <a:rPr lang="fr-CA" dirty="0" err="1">
                <a:effectLst/>
              </a:rPr>
              <a:t>we</a:t>
            </a:r>
            <a:r>
              <a:rPr lang="fr-CA" dirty="0">
                <a:effectLst/>
              </a:rPr>
              <a:t> </a:t>
            </a:r>
            <a:r>
              <a:rPr lang="fr-CA" dirty="0" err="1">
                <a:effectLst/>
              </a:rPr>
              <a:t>had</a:t>
            </a:r>
            <a:r>
              <a:rPr lang="fr-CA" dirty="0">
                <a:effectLst/>
              </a:rPr>
              <a:t> </a:t>
            </a:r>
            <a:r>
              <a:rPr lang="fr-CA" dirty="0" err="1">
                <a:effectLst/>
              </a:rPr>
              <a:t>conflicting</a:t>
            </a:r>
            <a:r>
              <a:rPr lang="fr-CA" dirty="0">
                <a:effectLst/>
              </a:rPr>
              <a:t> information, the </a:t>
            </a:r>
            <a:r>
              <a:rPr lang="fr-CA" dirty="0" err="1">
                <a:effectLst/>
              </a:rPr>
              <a:t>difference</a:t>
            </a:r>
            <a:r>
              <a:rPr lang="fr-CA" dirty="0">
                <a:effectLst/>
              </a:rPr>
              <a:t> </a:t>
            </a:r>
            <a:r>
              <a:rPr lang="fr-CA" dirty="0" err="1">
                <a:effectLst/>
              </a:rPr>
              <a:t>is</a:t>
            </a:r>
            <a:r>
              <a:rPr lang="fr-CA" dirty="0">
                <a:effectLst/>
              </a:rPr>
              <a:t> 77 million. By </a:t>
            </a:r>
            <a:r>
              <a:rPr lang="fr-CA" dirty="0" err="1">
                <a:effectLst/>
              </a:rPr>
              <a:t>taking</a:t>
            </a:r>
            <a:r>
              <a:rPr lang="fr-CA" dirty="0">
                <a:effectLst/>
              </a:rPr>
              <a:t> the </a:t>
            </a:r>
            <a:r>
              <a:rPr lang="fr-CA" dirty="0" err="1">
                <a:effectLst/>
              </a:rPr>
              <a:t>lower</a:t>
            </a:r>
            <a:r>
              <a:rPr lang="fr-CA" dirty="0">
                <a:effectLst/>
              </a:rPr>
              <a:t> APC, </a:t>
            </a:r>
            <a:r>
              <a:rPr lang="fr-CA" dirty="0" err="1">
                <a:effectLst/>
              </a:rPr>
              <a:t>we</a:t>
            </a:r>
            <a:r>
              <a:rPr lang="fr-CA" dirty="0">
                <a:effectLst/>
              </a:rPr>
              <a:t> </a:t>
            </a:r>
            <a:r>
              <a:rPr lang="fr-CA" dirty="0" err="1">
                <a:effectLst/>
              </a:rPr>
              <a:t>under</a:t>
            </a:r>
            <a:r>
              <a:rPr lang="fr-CA" dirty="0">
                <a:effectLst/>
              </a:rPr>
              <a:t>- </a:t>
            </a:r>
            <a:r>
              <a:rPr lang="fr-CA" dirty="0" err="1">
                <a:effectLst/>
              </a:rPr>
              <a:t>rather</a:t>
            </a:r>
            <a:r>
              <a:rPr lang="fr-CA" dirty="0">
                <a:effectLst/>
              </a:rPr>
              <a:t> </a:t>
            </a:r>
            <a:r>
              <a:rPr lang="fr-CA" dirty="0" err="1">
                <a:effectLst/>
              </a:rPr>
              <a:t>than</a:t>
            </a:r>
            <a:r>
              <a:rPr lang="fr-CA" dirty="0">
                <a:effectLst/>
              </a:rPr>
              <a:t> </a:t>
            </a:r>
            <a:r>
              <a:rPr lang="fr-CA" dirty="0" err="1">
                <a:effectLst/>
              </a:rPr>
              <a:t>overestimate</a:t>
            </a:r>
            <a:r>
              <a:rPr lang="fr-CA" dirty="0">
                <a:effectLst/>
              </a:rPr>
              <a:t> the total </a:t>
            </a:r>
            <a:r>
              <a:rPr lang="fr-CA" dirty="0" err="1">
                <a:effectLst/>
              </a:rPr>
              <a:t>fees</a:t>
            </a:r>
            <a:r>
              <a:rPr lang="fr-CA" dirty="0">
                <a:effectLst/>
              </a:rPr>
              <a:t> </a:t>
            </a:r>
            <a:r>
              <a:rPr lang="fr-CA" dirty="0" err="1">
                <a:effectLst/>
              </a:rPr>
              <a:t>paid</a:t>
            </a:r>
            <a:r>
              <a:rPr lang="fr-CA" dirty="0">
                <a:effectLst/>
              </a:rPr>
              <a:t>.</a:t>
            </a:r>
          </a:p>
          <a:p>
            <a:pPr marL="0" indent="0">
              <a:buFont typeface="Arial" panose="020B0604020202020204" pitchFamily="34" charset="0"/>
              <a:buNone/>
            </a:pPr>
            <a:endParaRPr lang="en-CA" dirty="0">
              <a:effectLst/>
            </a:endParaRPr>
          </a:p>
        </p:txBody>
      </p:sp>
      <p:sp>
        <p:nvSpPr>
          <p:cNvPr id="4" name="Slide Number Placeholder 3"/>
          <p:cNvSpPr>
            <a:spLocks noGrp="1"/>
          </p:cNvSpPr>
          <p:nvPr>
            <p:ph type="sldNum" sz="quarter" idx="5"/>
          </p:nvPr>
        </p:nvSpPr>
        <p:spPr/>
        <p:txBody>
          <a:bodyPr/>
          <a:lstStyle/>
          <a:p>
            <a:fld id="{B57C066A-E192-5F4D-B51E-51C59EE371FF}" type="slidenum">
              <a:rPr lang="en-US" smtClean="0"/>
              <a:t>11</a:t>
            </a:fld>
            <a:endParaRPr lang="en-US"/>
          </a:p>
        </p:txBody>
      </p:sp>
    </p:spTree>
    <p:extLst>
      <p:ext uri="{BB962C8B-B14F-4D97-AF65-F5344CB8AC3E}">
        <p14:creationId xmlns:p14="http://schemas.microsoft.com/office/powerpoint/2010/main" val="1754397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E9EAEB"/>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rgbClr val="E75D25"/>
                </a:solidFill>
                <a:latin typeface="+mj-lt"/>
              </a:defRPr>
            </a:lvl1pPr>
          </a:lstStyle>
          <a:p>
            <a:r>
              <a:rPr lang="en-US" dirty="0"/>
              <a:t>Title of the talk</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baseline="0">
                <a:solidFill>
                  <a:srgbClr val="939598"/>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rgbClr val="939598"/>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Presenter Name | @</a:t>
            </a:r>
            <a:r>
              <a:rPr lang="en-US" dirty="0" err="1"/>
              <a:t>twitterhandle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0" y="1122363"/>
            <a:ext cx="2498056" cy="360208"/>
          </a:xfrm>
          <a:prstGeom prst="rect">
            <a:avLst/>
          </a:prstGeom>
        </p:spPr>
      </p:pic>
    </p:spTree>
    <p:extLst>
      <p:ext uri="{BB962C8B-B14F-4D97-AF65-F5344CB8AC3E}">
        <p14:creationId xmlns:p14="http://schemas.microsoft.com/office/powerpoint/2010/main" val="4276402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3F56A6"/>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3F56A6"/>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4" hasCustomPrompt="1"/>
          </p:nvPr>
        </p:nvSpPr>
        <p:spPr>
          <a:xfrm>
            <a:off x="832260"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5" hasCustomPrompt="1"/>
          </p:nvPr>
        </p:nvSpPr>
        <p:spPr>
          <a:xfrm>
            <a:off x="6131013"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3F56A6"/>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E75D25"/>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 hasCustomPrompt="1"/>
          </p:nvPr>
        </p:nvSpPr>
        <p:spPr>
          <a:xfrm>
            <a:off x="838200" y="1570402"/>
            <a:ext cx="10515600" cy="4606561"/>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2579"/>
            <a:ext cx="597600" cy="597600"/>
          </a:xfrm>
          <a:prstGeom prst="rect">
            <a:avLst/>
          </a:prstGeom>
        </p:spPr>
      </p:pic>
    </p:spTree>
    <p:extLst>
      <p:ext uri="{BB962C8B-B14F-4D97-AF65-F5344CB8AC3E}">
        <p14:creationId xmlns:p14="http://schemas.microsoft.com/office/powerpoint/2010/main" val="354779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3F56A6"/>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E75D25"/>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4" hasCustomPrompt="1"/>
          </p:nvPr>
        </p:nvSpPr>
        <p:spPr>
          <a:xfrm>
            <a:off x="832260"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5" hasCustomPrompt="1"/>
          </p:nvPr>
        </p:nvSpPr>
        <p:spPr>
          <a:xfrm>
            <a:off x="6131013"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2579"/>
            <a:ext cx="597600" cy="597600"/>
          </a:xfrm>
          <a:prstGeom prst="rect">
            <a:avLst/>
          </a:prstGeom>
        </p:spPr>
      </p:pic>
    </p:spTree>
    <p:extLst>
      <p:ext uri="{BB962C8B-B14F-4D97-AF65-F5344CB8AC3E}">
        <p14:creationId xmlns:p14="http://schemas.microsoft.com/office/powerpoint/2010/main" val="3180284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rgbClr val="57C5C7"/>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chemeClr val="bg1">
                    <a:lumMod val="95000"/>
                  </a:schemeClr>
                </a:solidFill>
                <a:latin typeface="+mj-lt"/>
              </a:defRPr>
            </a:lvl1pPr>
          </a:lstStyle>
          <a:p>
            <a:r>
              <a:rPr lang="en-US" dirty="0"/>
              <a:t>Section title</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chemeClr val="bg1"/>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Week 01 | 01.01.2019</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0948" y="882666"/>
            <a:ext cx="982800" cy="982800"/>
          </a:xfrm>
          <a:prstGeom prst="rect">
            <a:avLst/>
          </a:prstGeom>
        </p:spPr>
      </p:pic>
    </p:spTree>
    <p:extLst>
      <p:ext uri="{BB962C8B-B14F-4D97-AF65-F5344CB8AC3E}">
        <p14:creationId xmlns:p14="http://schemas.microsoft.com/office/powerpoint/2010/main" val="29771865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57C5C7"/>
          </a:solidFill>
          <a:ln>
            <a:solidFill>
              <a:srgbClr val="67B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57C5C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 hasCustomPrompt="1"/>
          </p:nvPr>
        </p:nvSpPr>
        <p:spPr>
          <a:xfrm>
            <a:off x="838200" y="1570402"/>
            <a:ext cx="10515600" cy="4606561"/>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57C5C7"/>
          </a:solidFill>
          <a:ln>
            <a:solidFill>
              <a:srgbClr val="67B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57C5C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4" hasCustomPrompt="1"/>
          </p:nvPr>
        </p:nvSpPr>
        <p:spPr>
          <a:xfrm>
            <a:off x="832260"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5" hasCustomPrompt="1"/>
          </p:nvPr>
        </p:nvSpPr>
        <p:spPr>
          <a:xfrm>
            <a:off x="6131013"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FCD40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chemeClr val="bg1">
                    <a:lumMod val="95000"/>
                  </a:schemeClr>
                </a:solidFill>
                <a:latin typeface="+mj-lt"/>
              </a:defRPr>
            </a:lvl1pPr>
          </a:lstStyle>
          <a:p>
            <a:r>
              <a:rPr lang="en-US" dirty="0"/>
              <a:t>Section title</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chemeClr val="bg1"/>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Week 01 | 01.01.2019</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0948" y="882666"/>
            <a:ext cx="982462" cy="982462"/>
          </a:xfrm>
          <a:prstGeom prst="rect">
            <a:avLst/>
          </a:prstGeom>
        </p:spPr>
      </p:pic>
    </p:spTree>
    <p:extLst>
      <p:ext uri="{BB962C8B-B14F-4D97-AF65-F5344CB8AC3E}">
        <p14:creationId xmlns:p14="http://schemas.microsoft.com/office/powerpoint/2010/main" val="4208359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FCD405"/>
          </a:solidFill>
          <a:ln>
            <a:solidFill>
              <a:srgbClr val="FAC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3F56A6"/>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 hasCustomPrompt="1"/>
          </p:nvPr>
        </p:nvSpPr>
        <p:spPr>
          <a:xfrm>
            <a:off x="838200" y="1570402"/>
            <a:ext cx="10515600" cy="4606561"/>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FCD405"/>
          </a:solidFill>
          <a:ln>
            <a:solidFill>
              <a:srgbClr val="FAC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3F56A6"/>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4" hasCustomPrompt="1"/>
          </p:nvPr>
        </p:nvSpPr>
        <p:spPr>
          <a:xfrm>
            <a:off x="832260"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5" hasCustomPrompt="1"/>
          </p:nvPr>
        </p:nvSpPr>
        <p:spPr>
          <a:xfrm>
            <a:off x="6131013"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496F97"/>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3" name="Content Placeholder 2"/>
          <p:cNvSpPr>
            <a:spLocks noGrp="1"/>
          </p:cNvSpPr>
          <p:nvPr>
            <p:ph idx="1" hasCustomPrompt="1"/>
          </p:nvPr>
        </p:nvSpPr>
        <p:spPr>
          <a:xfrm>
            <a:off x="838200" y="1570402"/>
            <a:ext cx="10515600" cy="4606561"/>
          </a:xfrm>
        </p:spPr>
        <p:txBody>
          <a:bodyPr/>
          <a:lstStyle>
            <a:lvl1pPr marL="314325" indent="-314325">
              <a:buSzPct val="90000"/>
              <a:buFontTx/>
              <a:buBlip>
                <a:blip r:embed="rId2"/>
              </a:buBlip>
              <a:tabLst/>
              <a:defRPr>
                <a:solidFill>
                  <a:schemeClr val="tx1">
                    <a:lumMod val="85000"/>
                    <a:lumOff val="15000"/>
                  </a:schemeClr>
                </a:solidFill>
                <a:latin typeface="+mj-lt"/>
              </a:defRPr>
            </a:lvl1pPr>
            <a:lvl2pPr marL="628650" indent="-268288">
              <a:buSzPct val="90000"/>
              <a:buFontTx/>
              <a:buBlip>
                <a:blip r:embed="rId2"/>
              </a:buBlip>
              <a:tabLst/>
              <a:defRPr sz="2600">
                <a:solidFill>
                  <a:schemeClr val="tx1">
                    <a:lumMod val="85000"/>
                    <a:lumOff val="15000"/>
                  </a:schemeClr>
                </a:solidFill>
                <a:latin typeface="+mj-lt"/>
              </a:defRPr>
            </a:lvl2pPr>
            <a:lvl3pPr marL="1211263" indent="-296863">
              <a:buSzPct val="90000"/>
              <a:buFontTx/>
              <a:buBlip>
                <a:blip r:embed="rId2"/>
              </a:buBlip>
              <a:tabLst/>
              <a:defRPr sz="2400">
                <a:solidFill>
                  <a:schemeClr val="tx1">
                    <a:lumMod val="85000"/>
                    <a:lumOff val="15000"/>
                  </a:schemeClr>
                </a:solidFill>
                <a:latin typeface="+mj-lt"/>
              </a:defRPr>
            </a:lvl3pPr>
            <a:lvl4pPr marL="1466850" indent="-255588">
              <a:buSzPct val="90000"/>
              <a:buFontTx/>
              <a:buBlip>
                <a:blip r:embed="rId2"/>
              </a:buBlip>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496F9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Tree>
    <p:extLst>
      <p:ext uri="{BB962C8B-B14F-4D97-AF65-F5344CB8AC3E}">
        <p14:creationId xmlns:p14="http://schemas.microsoft.com/office/powerpoint/2010/main" val="13243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E9EAEB"/>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rgbClr val="E75D25"/>
                </a:solidFill>
                <a:latin typeface="+mj-lt"/>
              </a:defRPr>
            </a:lvl1pPr>
          </a:lstStyle>
          <a:p>
            <a:r>
              <a:rPr lang="en-US" dirty="0"/>
              <a:t>Title of the talk</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baseline="0">
                <a:solidFill>
                  <a:srgbClr val="939598"/>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rgbClr val="939598"/>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Presenter Name | @</a:t>
            </a:r>
            <a:r>
              <a:rPr lang="en-US" dirty="0" err="1"/>
              <a:t>twitterhandle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0" y="1122363"/>
            <a:ext cx="2498056" cy="360208"/>
          </a:xfrm>
          <a:prstGeom prst="rect">
            <a:avLst/>
          </a:prstGeom>
        </p:spPr>
      </p:pic>
      <p:pic>
        <p:nvPicPr>
          <p:cNvPr id="1026" name="Picture 2" descr="mage result for pkp logo public knowledge project"/>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0503" y="6161489"/>
            <a:ext cx="2556000" cy="4620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ge result for sfu publishing logo"/>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220711" y="6215003"/>
            <a:ext cx="2520000" cy="3550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496F97"/>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3" name="Content Placeholder 2"/>
          <p:cNvSpPr>
            <a:spLocks noGrp="1"/>
          </p:cNvSpPr>
          <p:nvPr>
            <p:ph idx="1" hasCustomPrompt="1"/>
          </p:nvPr>
        </p:nvSpPr>
        <p:spPr>
          <a:xfrm>
            <a:off x="838200" y="1570402"/>
            <a:ext cx="10515600" cy="4606561"/>
          </a:xfrm>
        </p:spPr>
        <p:txBody>
          <a:bodyPr/>
          <a:lstStyle>
            <a:lvl1pPr marL="314325" indent="-314325">
              <a:buSzPct val="90000"/>
              <a:buFontTx/>
              <a:buBlip>
                <a:blip r:embed="rId2"/>
              </a:buBlip>
              <a:tabLst/>
              <a:defRPr>
                <a:solidFill>
                  <a:schemeClr val="tx1">
                    <a:lumMod val="85000"/>
                    <a:lumOff val="15000"/>
                  </a:schemeClr>
                </a:solidFill>
                <a:latin typeface="+mj-lt"/>
              </a:defRPr>
            </a:lvl1pPr>
            <a:lvl2pPr marL="628650" indent="-268288">
              <a:buSzPct val="90000"/>
              <a:buFontTx/>
              <a:buBlip>
                <a:blip r:embed="rId2"/>
              </a:buBlip>
              <a:tabLst/>
              <a:defRPr sz="2600">
                <a:solidFill>
                  <a:schemeClr val="tx1">
                    <a:lumMod val="85000"/>
                    <a:lumOff val="15000"/>
                  </a:schemeClr>
                </a:solidFill>
                <a:latin typeface="+mj-lt"/>
              </a:defRPr>
            </a:lvl2pPr>
            <a:lvl3pPr marL="1211263" indent="-296863">
              <a:buSzPct val="90000"/>
              <a:buFontTx/>
              <a:buBlip>
                <a:blip r:embed="rId2"/>
              </a:buBlip>
              <a:tabLst/>
              <a:defRPr sz="2400">
                <a:solidFill>
                  <a:schemeClr val="tx1">
                    <a:lumMod val="85000"/>
                    <a:lumOff val="15000"/>
                  </a:schemeClr>
                </a:solidFill>
                <a:latin typeface="+mj-lt"/>
              </a:defRPr>
            </a:lvl3pPr>
            <a:lvl4pPr marL="1466850" indent="-255588">
              <a:buSzPct val="90000"/>
              <a:buFontTx/>
              <a:buBlip>
                <a:blip r:embed="rId2"/>
              </a:buBlip>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496F9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Tree>
    <p:extLst>
      <p:ext uri="{BB962C8B-B14F-4D97-AF65-F5344CB8AC3E}">
        <p14:creationId xmlns:p14="http://schemas.microsoft.com/office/powerpoint/2010/main" val="15820933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496F97"/>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3" name="Content Placeholder 2"/>
          <p:cNvSpPr>
            <a:spLocks noGrp="1"/>
          </p:cNvSpPr>
          <p:nvPr>
            <p:ph idx="1" hasCustomPrompt="1"/>
          </p:nvPr>
        </p:nvSpPr>
        <p:spPr>
          <a:xfrm>
            <a:off x="838200" y="1570402"/>
            <a:ext cx="10515600" cy="4606561"/>
          </a:xfrm>
        </p:spPr>
        <p:txBody>
          <a:bodyPr/>
          <a:lstStyle>
            <a:lvl1pPr marL="314325" indent="-314325">
              <a:buSzPct val="90000"/>
              <a:buFontTx/>
              <a:buBlip>
                <a:blip r:embed="rId2"/>
              </a:buBlip>
              <a:tabLst/>
              <a:defRPr>
                <a:solidFill>
                  <a:schemeClr val="tx1">
                    <a:lumMod val="85000"/>
                    <a:lumOff val="15000"/>
                  </a:schemeClr>
                </a:solidFill>
                <a:latin typeface="+mj-lt"/>
              </a:defRPr>
            </a:lvl1pPr>
            <a:lvl2pPr marL="628650" indent="-268288">
              <a:buSzPct val="90000"/>
              <a:buFontTx/>
              <a:buBlip>
                <a:blip r:embed="rId2"/>
              </a:buBlip>
              <a:tabLst/>
              <a:defRPr sz="2600">
                <a:solidFill>
                  <a:schemeClr val="tx1">
                    <a:lumMod val="85000"/>
                    <a:lumOff val="15000"/>
                  </a:schemeClr>
                </a:solidFill>
                <a:latin typeface="+mj-lt"/>
              </a:defRPr>
            </a:lvl2pPr>
            <a:lvl3pPr marL="1211263" indent="-296863">
              <a:buSzPct val="90000"/>
              <a:buFontTx/>
              <a:buBlip>
                <a:blip r:embed="rId2"/>
              </a:buBlip>
              <a:tabLst/>
              <a:defRPr sz="2400">
                <a:solidFill>
                  <a:schemeClr val="tx1">
                    <a:lumMod val="85000"/>
                    <a:lumOff val="15000"/>
                  </a:schemeClr>
                </a:solidFill>
                <a:latin typeface="+mj-lt"/>
              </a:defRPr>
            </a:lvl3pPr>
            <a:lvl4pPr marL="1466850" indent="-255588">
              <a:buSzPct val="90000"/>
              <a:buFontTx/>
              <a:buBlip>
                <a:blip r:embed="rId2"/>
              </a:buBlip>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496F9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Tree>
    <p:extLst>
      <p:ext uri="{BB962C8B-B14F-4D97-AF65-F5344CB8AC3E}">
        <p14:creationId xmlns:p14="http://schemas.microsoft.com/office/powerpoint/2010/main" val="15305891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496F97"/>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3" name="Content Placeholder 2"/>
          <p:cNvSpPr>
            <a:spLocks noGrp="1"/>
          </p:cNvSpPr>
          <p:nvPr>
            <p:ph idx="1" hasCustomPrompt="1"/>
          </p:nvPr>
        </p:nvSpPr>
        <p:spPr>
          <a:xfrm>
            <a:off x="838200" y="1570402"/>
            <a:ext cx="10515600" cy="4606561"/>
          </a:xfrm>
        </p:spPr>
        <p:txBody>
          <a:bodyPr/>
          <a:lstStyle>
            <a:lvl1pPr marL="314325" indent="-314325">
              <a:buSzPct val="90000"/>
              <a:buFontTx/>
              <a:buBlip>
                <a:blip r:embed="rId2"/>
              </a:buBlip>
              <a:tabLst/>
              <a:defRPr>
                <a:solidFill>
                  <a:schemeClr val="tx1">
                    <a:lumMod val="85000"/>
                    <a:lumOff val="15000"/>
                  </a:schemeClr>
                </a:solidFill>
                <a:latin typeface="+mj-lt"/>
              </a:defRPr>
            </a:lvl1pPr>
            <a:lvl2pPr marL="628650" indent="-268288">
              <a:buSzPct val="90000"/>
              <a:buFontTx/>
              <a:buBlip>
                <a:blip r:embed="rId2"/>
              </a:buBlip>
              <a:tabLst/>
              <a:defRPr sz="2600">
                <a:solidFill>
                  <a:schemeClr val="tx1">
                    <a:lumMod val="85000"/>
                    <a:lumOff val="15000"/>
                  </a:schemeClr>
                </a:solidFill>
                <a:latin typeface="+mj-lt"/>
              </a:defRPr>
            </a:lvl2pPr>
            <a:lvl3pPr marL="1211263" indent="-296863">
              <a:buSzPct val="90000"/>
              <a:buFontTx/>
              <a:buBlip>
                <a:blip r:embed="rId2"/>
              </a:buBlip>
              <a:tabLst/>
              <a:defRPr sz="2400">
                <a:solidFill>
                  <a:schemeClr val="tx1">
                    <a:lumMod val="85000"/>
                    <a:lumOff val="15000"/>
                  </a:schemeClr>
                </a:solidFill>
                <a:latin typeface="+mj-lt"/>
              </a:defRPr>
            </a:lvl3pPr>
            <a:lvl4pPr marL="1466850" indent="-255588">
              <a:buSzPct val="90000"/>
              <a:buFontTx/>
              <a:buBlip>
                <a:blip r:embed="rId2"/>
              </a:buBlip>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496F97"/>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Tree>
    <p:extLst>
      <p:ext uri="{BB962C8B-B14F-4D97-AF65-F5344CB8AC3E}">
        <p14:creationId xmlns:p14="http://schemas.microsoft.com/office/powerpoint/2010/main" val="1132930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rgbClr val="E75D25"/>
                </a:solidFill>
                <a:latin typeface="+mj-lt"/>
              </a:defRPr>
            </a:lvl1pPr>
          </a:lstStyle>
          <a:p>
            <a:r>
              <a:rPr lang="en-US" dirty="0"/>
              <a:t>Title of the talk</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baseline="0">
                <a:solidFill>
                  <a:srgbClr val="939598"/>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rgbClr val="939598"/>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Presenter Name | @</a:t>
            </a:r>
            <a:r>
              <a:rPr lang="en-US" dirty="0" err="1"/>
              <a:t>twitterhandle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0" y="1122363"/>
            <a:ext cx="2498056" cy="360208"/>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18182" y="5941308"/>
            <a:ext cx="2015727" cy="689826"/>
          </a:xfrm>
          <a:prstGeom prst="rect">
            <a:avLst/>
          </a:prstGeom>
        </p:spPr>
      </p:pic>
      <p:pic>
        <p:nvPicPr>
          <p:cNvPr id="9" name="Picture 8" descr="Image result for cirs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563673" y="6018949"/>
            <a:ext cx="2556000" cy="6121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Related image"/>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962039" y="114536"/>
            <a:ext cx="565398" cy="1993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userDrawn="1"/>
        </p:nvSpPr>
        <p:spPr>
          <a:xfrm>
            <a:off x="3592284" y="37324"/>
            <a:ext cx="7556368" cy="323187"/>
          </a:xfrm>
          <a:prstGeom prst="rect">
            <a:avLst/>
          </a:prstGeom>
        </p:spPr>
        <p:txBody>
          <a:bodyPr vert="horz" wrap="square" lIns="91440" tIns="45720" rIns="91440" bIns="45720" rtlCol="0" anchor="b">
            <a:normAutofit fontScale="92500"/>
          </a:bodyPr>
          <a:lstStyle/>
          <a:p>
            <a:r>
              <a:rPr lang="en-CA" sz="1200" dirty="0">
                <a:solidFill>
                  <a:srgbClr val="96989B"/>
                </a:solidFill>
                <a:latin typeface="+mj-lt"/>
              </a:rPr>
              <a:t>Except where otherwise noted, these slides are licensed under a Creative Commons Attribution 4.0 International (CC-BY) license.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E9EAEB"/>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rgbClr val="E75D25"/>
                </a:solidFill>
                <a:latin typeface="+mj-lt"/>
              </a:defRPr>
            </a:lvl1pPr>
          </a:lstStyle>
          <a:p>
            <a:r>
              <a:rPr lang="en-US" dirty="0"/>
              <a:t>Title of the talk</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baseline="0">
                <a:solidFill>
                  <a:srgbClr val="939598"/>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rgbClr val="939598"/>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Presenter Name | @</a:t>
            </a:r>
            <a:r>
              <a:rPr lang="en-US" dirty="0" err="1"/>
              <a:t>twitterhandle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0" y="1122363"/>
            <a:ext cx="2498056" cy="360208"/>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18182" y="5941308"/>
            <a:ext cx="2015727" cy="689826"/>
          </a:xfrm>
          <a:prstGeom prst="rect">
            <a:avLst/>
          </a:prstGeom>
        </p:spPr>
      </p:pic>
      <p:pic>
        <p:nvPicPr>
          <p:cNvPr id="9" name="Picture 8" descr="Image result for cirs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563673" y="6018949"/>
            <a:ext cx="2556000" cy="6121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Related image"/>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962039" y="114536"/>
            <a:ext cx="565398" cy="1993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userDrawn="1"/>
        </p:nvSpPr>
        <p:spPr>
          <a:xfrm>
            <a:off x="3592284" y="37324"/>
            <a:ext cx="7556368" cy="323187"/>
          </a:xfrm>
          <a:prstGeom prst="rect">
            <a:avLst/>
          </a:prstGeom>
        </p:spPr>
        <p:txBody>
          <a:bodyPr vert="horz" wrap="square" lIns="91440" tIns="45720" rIns="91440" bIns="45720" rtlCol="0" anchor="b">
            <a:normAutofit fontScale="92500"/>
          </a:bodyPr>
          <a:lstStyle/>
          <a:p>
            <a:r>
              <a:rPr lang="en-CA" sz="1200" dirty="0">
                <a:solidFill>
                  <a:srgbClr val="96989B"/>
                </a:solidFill>
                <a:latin typeface="+mj-lt"/>
              </a:rPr>
              <a:t>Except where otherwise noted, these slides are licensed under a Creative Commons Attribution 4.0 International (CC-BY) license.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E75D2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chemeClr val="bg1">
                    <a:lumMod val="95000"/>
                  </a:schemeClr>
                </a:solidFill>
                <a:latin typeface="+mj-lt"/>
              </a:defRPr>
            </a:lvl1pPr>
          </a:lstStyle>
          <a:p>
            <a:r>
              <a:rPr lang="en-US" dirty="0"/>
              <a:t>Section title</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chemeClr val="bg1"/>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Week 01 | 01.01.2019</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0948" y="882666"/>
            <a:ext cx="982800" cy="982800"/>
          </a:xfrm>
          <a:prstGeom prst="rect">
            <a:avLst/>
          </a:prstGeom>
        </p:spPr>
      </p:pic>
    </p:spTree>
    <p:extLst>
      <p:ext uri="{BB962C8B-B14F-4D97-AF65-F5344CB8AC3E}">
        <p14:creationId xmlns:p14="http://schemas.microsoft.com/office/powerpoint/2010/main" val="1644098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E75D25"/>
          </a:solidFill>
          <a:ln>
            <a:solidFill>
              <a:srgbClr val="E56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5"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E75D25"/>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Content Placeholder 2"/>
          <p:cNvSpPr>
            <a:spLocks noGrp="1"/>
          </p:cNvSpPr>
          <p:nvPr>
            <p:ph idx="1" hasCustomPrompt="1"/>
          </p:nvPr>
        </p:nvSpPr>
        <p:spPr>
          <a:xfrm>
            <a:off x="838200" y="1570402"/>
            <a:ext cx="10515600" cy="4606561"/>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CA" noProof="0" dirty="0"/>
              <a:t>Click to edit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2579"/>
            <a:ext cx="597600" cy="597600"/>
          </a:xfrm>
          <a:prstGeom prst="rect">
            <a:avLst/>
          </a:prstGeom>
        </p:spPr>
      </p:pic>
    </p:spTree>
    <p:extLst>
      <p:ext uri="{BB962C8B-B14F-4D97-AF65-F5344CB8AC3E}">
        <p14:creationId xmlns:p14="http://schemas.microsoft.com/office/powerpoint/2010/main" val="667893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E75D25"/>
          </a:solidFill>
          <a:ln>
            <a:solidFill>
              <a:srgbClr val="E56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E75D25"/>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9"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4" hasCustomPrompt="1"/>
          </p:nvPr>
        </p:nvSpPr>
        <p:spPr>
          <a:xfrm>
            <a:off x="832260"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CA" noProof="0" dirty="0"/>
              <a:t>Click to edit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2" name="Content Placeholder 2"/>
          <p:cNvSpPr>
            <a:spLocks noGrp="1"/>
          </p:cNvSpPr>
          <p:nvPr>
            <p:ph idx="15" hasCustomPrompt="1"/>
          </p:nvPr>
        </p:nvSpPr>
        <p:spPr>
          <a:xfrm>
            <a:off x="6131013" y="1558680"/>
            <a:ext cx="5216848" cy="4797670"/>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CA" noProof="0" dirty="0"/>
              <a:t>Click to edit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2579"/>
            <a:ext cx="597600" cy="5976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3F56A6"/>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normAutofit/>
          </a:bodyPr>
          <a:lstStyle>
            <a:lvl1pPr algn="ctr">
              <a:defRPr sz="5000" baseline="0">
                <a:solidFill>
                  <a:schemeClr val="bg1">
                    <a:lumMod val="95000"/>
                  </a:schemeClr>
                </a:solidFill>
                <a:latin typeface="+mj-lt"/>
              </a:defRPr>
            </a:lvl1pPr>
          </a:lstStyle>
          <a:p>
            <a:r>
              <a:rPr lang="en-US" dirty="0"/>
              <a:t>Section title</a:t>
            </a:r>
          </a:p>
        </p:txBody>
      </p:sp>
      <p:sp>
        <p:nvSpPr>
          <p:cNvPr id="3" name="Subtitle 2"/>
          <p:cNvSpPr>
            <a:spLocks noGrp="1"/>
          </p:cNvSpPr>
          <p:nvPr>
            <p:ph type="subTitle" idx="1" hasCustomPrompt="1"/>
          </p:nvPr>
        </p:nvSpPr>
        <p:spPr>
          <a:xfrm>
            <a:off x="1524000" y="3544886"/>
            <a:ext cx="9144000" cy="512762"/>
          </a:xfrm>
        </p:spPr>
        <p:txBody>
          <a:bodyPr>
            <a:normAutofit/>
          </a:bodyPr>
          <a:lstStyle>
            <a:lvl1pPr marL="0" indent="0" algn="ctr">
              <a:buNone/>
              <a:defRPr sz="40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7" name="Text Placeholder 6"/>
          <p:cNvSpPr>
            <a:spLocks noGrp="1"/>
          </p:cNvSpPr>
          <p:nvPr>
            <p:ph type="body" sz="quarter" idx="10" hasCustomPrompt="1"/>
          </p:nvPr>
        </p:nvSpPr>
        <p:spPr>
          <a:xfrm>
            <a:off x="1524000" y="4129088"/>
            <a:ext cx="9144000" cy="514350"/>
          </a:xfrm>
        </p:spPr>
        <p:txBody>
          <a:bodyPr>
            <a:noAutofit/>
          </a:bodyPr>
          <a:lstStyle>
            <a:lvl1pPr marL="0" indent="0" algn="ctr">
              <a:buFont typeface="Arial" charset="0"/>
              <a:buNone/>
              <a:defRPr sz="2400">
                <a:solidFill>
                  <a:schemeClr val="bg1"/>
                </a:solidFill>
                <a:latin typeface="+mj-lt"/>
              </a:defRPr>
            </a:lvl1pPr>
            <a:lvl2pPr marL="457200" indent="0">
              <a:buFont typeface="Arial" charset="0"/>
              <a:buNone/>
              <a:defRPr sz="2000">
                <a:solidFill>
                  <a:schemeClr val="tx1">
                    <a:lumMod val="50000"/>
                    <a:lumOff val="50000"/>
                  </a:schemeClr>
                </a:solidFill>
                <a:latin typeface="+mj-lt"/>
              </a:defRPr>
            </a:lvl2pPr>
            <a:lvl3pPr marL="914400" indent="0">
              <a:buFont typeface="Arial" charset="0"/>
              <a:buNone/>
              <a:defRPr sz="1800">
                <a:solidFill>
                  <a:schemeClr val="tx1">
                    <a:lumMod val="50000"/>
                    <a:lumOff val="50000"/>
                  </a:schemeClr>
                </a:solidFill>
                <a:latin typeface="+mj-lt"/>
              </a:defRPr>
            </a:lvl3pPr>
            <a:lvl4pPr marL="1371600" indent="0">
              <a:buFont typeface="Arial" charset="0"/>
              <a:buNone/>
              <a:defRPr sz="1600">
                <a:solidFill>
                  <a:schemeClr val="tx1">
                    <a:lumMod val="50000"/>
                    <a:lumOff val="50000"/>
                  </a:schemeClr>
                </a:solidFill>
                <a:latin typeface="+mj-lt"/>
              </a:defRPr>
            </a:lvl4pPr>
            <a:lvl5pPr marL="1828800" indent="0">
              <a:buFont typeface="Arial" charset="0"/>
              <a:buNone/>
              <a:defRPr sz="1600">
                <a:solidFill>
                  <a:schemeClr val="tx1">
                    <a:lumMod val="50000"/>
                    <a:lumOff val="50000"/>
                  </a:schemeClr>
                </a:solidFill>
                <a:latin typeface="+mj-lt"/>
              </a:defRPr>
            </a:lvl5pPr>
          </a:lstStyle>
          <a:p>
            <a:pPr lvl="0"/>
            <a:r>
              <a:rPr lang="en-US" dirty="0"/>
              <a:t>Week 01 | 01.01.2019</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00948" y="882666"/>
            <a:ext cx="982800" cy="982800"/>
          </a:xfrm>
          <a:prstGeom prst="rect">
            <a:avLst/>
          </a:prstGeom>
        </p:spPr>
      </p:pic>
    </p:spTree>
    <p:extLst>
      <p:ext uri="{BB962C8B-B14F-4D97-AF65-F5344CB8AC3E}">
        <p14:creationId xmlns:p14="http://schemas.microsoft.com/office/powerpoint/2010/main" val="1595176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Rectangle 6"/>
          <p:cNvSpPr/>
          <p:nvPr userDrawn="1"/>
        </p:nvSpPr>
        <p:spPr>
          <a:xfrm>
            <a:off x="-11876" y="353402"/>
            <a:ext cx="12203875" cy="596777"/>
          </a:xfrm>
          <a:prstGeom prst="rect">
            <a:avLst/>
          </a:prstGeom>
          <a:solidFill>
            <a:srgbClr val="3F56A6"/>
          </a:solidFill>
          <a:ln>
            <a:solidFill>
              <a:srgbClr val="616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596777"/>
          </a:xfrm>
        </p:spPr>
        <p:txBody>
          <a:bodyPr>
            <a:noAutofit/>
          </a:bodyPr>
          <a:lstStyle>
            <a:lvl1pPr>
              <a:defRPr sz="4200">
                <a:solidFill>
                  <a:schemeClr val="bg1"/>
                </a:solidFill>
                <a:latin typeface="+mj-lt"/>
              </a:defRPr>
            </a:lvl1pPr>
          </a:lstStyle>
          <a:p>
            <a:r>
              <a:rPr lang="en-US" dirty="0"/>
              <a:t>Click to edit title</a:t>
            </a:r>
          </a:p>
        </p:txBody>
      </p:sp>
      <p:sp>
        <p:nvSpPr>
          <p:cNvPr id="6" name="Slide Number Placeholder 5"/>
          <p:cNvSpPr>
            <a:spLocks noGrp="1"/>
          </p:cNvSpPr>
          <p:nvPr>
            <p:ph type="sldNum" sz="quarter" idx="12"/>
          </p:nvPr>
        </p:nvSpPr>
        <p:spPr>
          <a:xfrm>
            <a:off x="11347860" y="6356350"/>
            <a:ext cx="621401" cy="365125"/>
          </a:xfrm>
        </p:spPr>
        <p:txBody>
          <a:bodyPr/>
          <a:lstStyle>
            <a:lvl1pPr>
              <a:defRPr>
                <a:latin typeface="+mj-lt"/>
              </a:defRPr>
            </a:lvl1pPr>
          </a:lstStyle>
          <a:p>
            <a:fld id="{5B919BDA-52F5-1041-B324-ECAD05BA811E}" type="slidenum">
              <a:rPr lang="en-US" smtClean="0"/>
              <a:pPr/>
              <a:t>‹#›</a:t>
            </a:fld>
            <a:endParaRPr lang="en-US"/>
          </a:p>
        </p:txBody>
      </p:sp>
      <p:sp>
        <p:nvSpPr>
          <p:cNvPr id="10" name="Text Placeholder 9"/>
          <p:cNvSpPr>
            <a:spLocks noGrp="1"/>
          </p:cNvSpPr>
          <p:nvPr>
            <p:ph type="body" sz="quarter" idx="13" hasCustomPrompt="1"/>
          </p:nvPr>
        </p:nvSpPr>
        <p:spPr>
          <a:xfrm>
            <a:off x="832260" y="1006138"/>
            <a:ext cx="10515600" cy="552542"/>
          </a:xfrm>
        </p:spPr>
        <p:txBody>
          <a:bodyPr>
            <a:noAutofit/>
          </a:bodyPr>
          <a:lstStyle>
            <a:lvl1pPr marL="0" indent="0">
              <a:buNone/>
              <a:defRPr sz="3200" baseline="0">
                <a:solidFill>
                  <a:srgbClr val="3F56A6"/>
                </a:solidFill>
                <a:latin typeface="+mj-lt"/>
              </a:defRPr>
            </a:lvl1pPr>
            <a:lvl2pPr marL="457200" indent="0">
              <a:buNone/>
              <a:defRPr sz="2800">
                <a:latin typeface="+mj-lt"/>
              </a:defRPr>
            </a:lvl2pPr>
            <a:lvl3pPr marL="914400" indent="0">
              <a:buNone/>
              <a:defRPr sz="2800">
                <a:latin typeface="+mj-lt"/>
              </a:defRPr>
            </a:lvl3pPr>
            <a:lvl4pPr marL="1371600" indent="0">
              <a:buNone/>
              <a:defRPr sz="2800">
                <a:latin typeface="+mj-lt"/>
              </a:defRPr>
            </a:lvl4pPr>
            <a:lvl5pPr marL="1828800" indent="0">
              <a:buNone/>
              <a:defRPr sz="2800">
                <a:latin typeface="+mj-lt"/>
              </a:defRPr>
            </a:lvl5pPr>
          </a:lstStyle>
          <a:p>
            <a:pPr lvl="0"/>
            <a:r>
              <a:rPr lang="en-US" dirty="0"/>
              <a:t>Click to edit subtitle</a:t>
            </a:r>
          </a:p>
        </p:txBody>
      </p:sp>
      <p:sp>
        <p:nvSpPr>
          <p:cNvPr id="8" name="Footer Placeholder 4"/>
          <p:cNvSpPr>
            <a:spLocks noGrp="1"/>
          </p:cNvSpPr>
          <p:nvPr>
            <p:ph type="ftr" sz="quarter" idx="11"/>
          </p:nvPr>
        </p:nvSpPr>
        <p:spPr>
          <a:xfrm>
            <a:off x="832261" y="6356350"/>
            <a:ext cx="10515599" cy="365125"/>
          </a:xfrm>
        </p:spPr>
        <p:txBody>
          <a:bodyPr anchor="b"/>
          <a:lstStyle>
            <a:lvl1pPr algn="l">
              <a:lnSpc>
                <a:spcPct val="80000"/>
              </a:lnSpc>
              <a:defRPr/>
            </a:lvl1pPr>
          </a:lstStyle>
          <a:p>
            <a:endParaRPr lang="en-US" dirty="0"/>
          </a:p>
        </p:txBody>
      </p:sp>
      <p:sp>
        <p:nvSpPr>
          <p:cNvPr id="11" name="Content Placeholder 2"/>
          <p:cNvSpPr>
            <a:spLocks noGrp="1"/>
          </p:cNvSpPr>
          <p:nvPr>
            <p:ph idx="1" hasCustomPrompt="1"/>
          </p:nvPr>
        </p:nvSpPr>
        <p:spPr>
          <a:xfrm>
            <a:off x="838200" y="1570402"/>
            <a:ext cx="10515600" cy="4606561"/>
          </a:xfrm>
        </p:spPr>
        <p:txBody>
          <a:bodyPr/>
          <a:lstStyle>
            <a:lvl1pPr marL="314325" indent="-314325">
              <a:buClr>
                <a:schemeClr val="tx1">
                  <a:lumMod val="85000"/>
                  <a:lumOff val="15000"/>
                </a:schemeClr>
              </a:buClr>
              <a:buSzPct val="90000"/>
              <a:buFont typeface="Calibri Light" panose="020F0302020204030204" pitchFamily="34" charset="0"/>
              <a:buChar char="→"/>
              <a:tabLst/>
              <a:defRPr>
                <a:solidFill>
                  <a:schemeClr val="tx1">
                    <a:lumMod val="85000"/>
                    <a:lumOff val="15000"/>
                  </a:schemeClr>
                </a:solidFill>
                <a:latin typeface="+mj-lt"/>
              </a:defRPr>
            </a:lvl1pPr>
            <a:lvl2pPr marL="628650" indent="-268288">
              <a:buClr>
                <a:schemeClr val="tx1">
                  <a:lumMod val="85000"/>
                  <a:lumOff val="15000"/>
                </a:schemeClr>
              </a:buClr>
              <a:buSzPct val="90000"/>
              <a:buFont typeface="Calibri Light" panose="020F0302020204030204" pitchFamily="34" charset="0"/>
              <a:buChar char="→"/>
              <a:tabLst/>
              <a:defRPr sz="2600">
                <a:solidFill>
                  <a:schemeClr val="tx1">
                    <a:lumMod val="85000"/>
                    <a:lumOff val="15000"/>
                  </a:schemeClr>
                </a:solidFill>
                <a:latin typeface="+mj-lt"/>
              </a:defRPr>
            </a:lvl2pPr>
            <a:lvl3pPr marL="1211263" indent="-296863">
              <a:buClr>
                <a:schemeClr val="tx1">
                  <a:lumMod val="85000"/>
                  <a:lumOff val="15000"/>
                </a:schemeClr>
              </a:buClr>
              <a:buSzPct val="90000"/>
              <a:buFont typeface="Calibri Light" panose="020F0302020204030204" pitchFamily="34" charset="0"/>
              <a:buChar char="→"/>
              <a:tabLst/>
              <a:defRPr sz="2400">
                <a:solidFill>
                  <a:schemeClr val="tx1">
                    <a:lumMod val="85000"/>
                    <a:lumOff val="15000"/>
                  </a:schemeClr>
                </a:solidFill>
                <a:latin typeface="+mj-lt"/>
              </a:defRPr>
            </a:lvl3pPr>
            <a:lvl4pPr marL="1466850" indent="-255588">
              <a:buClr>
                <a:schemeClr val="tx1">
                  <a:lumMod val="85000"/>
                  <a:lumOff val="15000"/>
                </a:schemeClr>
              </a:buClr>
              <a:buSzPct val="90000"/>
              <a:buFont typeface="Calibri Light" panose="020F0302020204030204" pitchFamily="34" charset="0"/>
              <a:buChar char="→"/>
              <a:tabLst/>
              <a:defRPr sz="2000">
                <a:solidFill>
                  <a:schemeClr val="tx1">
                    <a:lumMod val="85000"/>
                    <a:lumOff val="15000"/>
                  </a:schemeClr>
                </a:solidFill>
                <a:latin typeface="+mj-lt"/>
              </a:defRPr>
            </a:lvl4pPr>
            <a:lvl5pPr marL="1560513" indent="-93663">
              <a:buSzPct val="90000"/>
              <a:buFontTx/>
              <a:buNone/>
              <a:tabLst/>
              <a:defRPr i="1">
                <a:solidFill>
                  <a:schemeClr val="tx1">
                    <a:lumMod val="85000"/>
                    <a:lumOff val="15000"/>
                  </a:schemeClr>
                </a:solidFill>
                <a:latin typeface="+mj-lt"/>
              </a:defRPr>
            </a:lvl5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260" y="353402"/>
            <a:ext cx="597600" cy="5976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References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19BDA-52F5-1041-B324-ECAD05BA811E}" type="slidenum">
              <a:rPr lang="en-US" smtClean="0"/>
              <a:t>‹#›</a:t>
            </a:fld>
            <a:endParaRPr lang="en-US"/>
          </a:p>
        </p:txBody>
      </p:sp>
    </p:spTree>
    <p:extLst>
      <p:ext uri="{BB962C8B-B14F-4D97-AF65-F5344CB8AC3E}">
        <p14:creationId xmlns:p14="http://schemas.microsoft.com/office/powerpoint/2010/main" val="514881809"/>
      </p:ext>
    </p:extLst>
  </p:cSld>
  <p:clrMap bg1="lt1" tx1="dk1" bg2="lt2" tx2="dk2" accent1="accent1" accent2="accent2" accent3="accent3" accent4="accent4" accent5="accent5" accent6="accent6" hlink="hlink" folHlink="folHlink"/>
  <p:sldLayoutIdLst>
    <p:sldLayoutId id="2147483673" r:id="rId1"/>
    <p:sldLayoutId id="2147483678" r:id="rId2"/>
    <p:sldLayoutId id="2147483680" r:id="rId3"/>
    <p:sldLayoutId id="2147483679" r:id="rId4"/>
    <p:sldLayoutId id="2147483677" r:id="rId5"/>
    <p:sldLayoutId id="2147483650" r:id="rId6"/>
    <p:sldLayoutId id="2147483663" r:id="rId7"/>
    <p:sldLayoutId id="2147483676" r:id="rId8"/>
    <p:sldLayoutId id="2147483661" r:id="rId9"/>
    <p:sldLayoutId id="2147483664" r:id="rId10"/>
    <p:sldLayoutId id="2147483670" r:id="rId11"/>
    <p:sldLayoutId id="2147483671" r:id="rId12"/>
    <p:sldLayoutId id="2147483675" r:id="rId13"/>
    <p:sldLayoutId id="2147483660" r:id="rId14"/>
    <p:sldLayoutId id="2147483665" r:id="rId15"/>
    <p:sldLayoutId id="2147483674" r:id="rId16"/>
    <p:sldLayoutId id="2147483662" r:id="rId17"/>
    <p:sldLayoutId id="2147483666" r:id="rId18"/>
    <p:sldLayoutId id="2147483681" r:id="rId19"/>
    <p:sldLayoutId id="2147483682" r:id="rId20"/>
    <p:sldLayoutId id="2147483683" r:id="rId21"/>
    <p:sldLayoutId id="2147483684" r:id="rId2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90000"/>
        <a:buFont typeface="Calibri Light" panose="020F030202020403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SzPct val="90000"/>
        <a:buFont typeface="Calibri Light" panose="020F030202020403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SzPct val="90000"/>
        <a:buFont typeface="Calibri Light" panose="020F030202020403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SzPct val="90000"/>
        <a:buFont typeface="Calibri Light" panose="020F030202020403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SzPct val="90000"/>
        <a:buFont typeface="Calibri Light" panose="020F030202020403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9089" y="1121566"/>
            <a:ext cx="11004331" cy="2387600"/>
          </a:xfrm>
        </p:spPr>
        <p:txBody>
          <a:bodyPr>
            <a:normAutofit/>
          </a:bodyPr>
          <a:lstStyle/>
          <a:p>
            <a:r>
              <a:rPr lang="en-CA" sz="4600" dirty="0"/>
              <a:t>The oligopoly’s shift to open access publishing</a:t>
            </a:r>
            <a:endParaRPr lang="en-US" sz="4600" dirty="0"/>
          </a:p>
        </p:txBody>
      </p:sp>
      <p:sp>
        <p:nvSpPr>
          <p:cNvPr id="3" name="Subtitle 2"/>
          <p:cNvSpPr>
            <a:spLocks noGrp="1"/>
          </p:cNvSpPr>
          <p:nvPr>
            <p:ph type="subTitle" idx="1"/>
          </p:nvPr>
        </p:nvSpPr>
        <p:spPr>
          <a:xfrm>
            <a:off x="411192" y="3477126"/>
            <a:ext cx="11369615" cy="512762"/>
          </a:xfrm>
        </p:spPr>
        <p:txBody>
          <a:bodyPr>
            <a:noAutofit/>
          </a:bodyPr>
          <a:lstStyle/>
          <a:p>
            <a:r>
              <a:rPr lang="en-CA" sz="2600" dirty="0"/>
              <a:t>How for-profit publishers benefit from gold and hybrid article processing charges</a:t>
            </a:r>
            <a:endParaRPr lang="en-US" sz="2600" dirty="0">
              <a:solidFill>
                <a:schemeClr val="bg1">
                  <a:lumMod val="85000"/>
                </a:schemeClr>
              </a:solidFill>
            </a:endParaRPr>
          </a:p>
        </p:txBody>
      </p:sp>
      <p:sp>
        <p:nvSpPr>
          <p:cNvPr id="4" name="Text Placeholder 3"/>
          <p:cNvSpPr>
            <a:spLocks noGrp="1"/>
          </p:cNvSpPr>
          <p:nvPr>
            <p:ph type="body" sz="quarter" idx="10"/>
          </p:nvPr>
        </p:nvSpPr>
        <p:spPr/>
        <p:txBody>
          <a:bodyPr/>
          <a:lstStyle/>
          <a:p>
            <a:r>
              <a:rPr lang="en-CA" sz="2200" dirty="0"/>
              <a:t>Leigh-Ann Butler, Lisa Matthias, Marc-André Simard, Philippe Mongeon,</a:t>
            </a:r>
            <a:br>
              <a:rPr lang="en-CA" sz="2200" dirty="0"/>
            </a:br>
            <a:r>
              <a:rPr lang="en-CA" sz="2200" dirty="0"/>
              <a:t>&amp; Stefanie Haustein</a:t>
            </a:r>
          </a:p>
        </p:txBody>
      </p:sp>
    </p:spTree>
    <p:extLst>
      <p:ext uri="{BB962C8B-B14F-4D97-AF65-F5344CB8AC3E}">
        <p14:creationId xmlns:p14="http://schemas.microsoft.com/office/powerpoint/2010/main" val="3070412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Methods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10</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err="1"/>
              <a:t>Annual</a:t>
            </a:r>
            <a:r>
              <a:rPr lang="fr-CA" dirty="0"/>
              <a:t> APC </a:t>
            </a:r>
            <a:r>
              <a:rPr lang="fr-CA" dirty="0" err="1"/>
              <a:t>list</a:t>
            </a:r>
            <a:r>
              <a:rPr lang="fr-CA" dirty="0"/>
              <a:t> </a:t>
            </a:r>
            <a:r>
              <a:rPr lang="fr-CA" dirty="0" err="1"/>
              <a:t>prices</a:t>
            </a:r>
            <a:endParaRPr lang="en-CA" dirty="0"/>
          </a:p>
        </p:txBody>
      </p:sp>
      <p:sp>
        <p:nvSpPr>
          <p:cNvPr id="5" name="Footer Placeholder 4">
            <a:extLst>
              <a:ext uri="{FF2B5EF4-FFF2-40B4-BE49-F238E27FC236}">
                <a16:creationId xmlns:a16="http://schemas.microsoft.com/office/drawing/2014/main" id="{AE08EE3E-9416-4122-8015-6E5B038E442D}"/>
              </a:ext>
            </a:extLst>
          </p:cNvPr>
          <p:cNvSpPr>
            <a:spLocks noGrp="1"/>
          </p:cNvSpPr>
          <p:nvPr>
            <p:ph type="ftr" sz="quarter" idx="11"/>
          </p:nvPr>
        </p:nvSpPr>
        <p:spPr/>
        <p:txBody>
          <a:bodyPr/>
          <a:lstStyle/>
          <a:p>
            <a:r>
              <a:rPr lang="en-US" dirty="0"/>
              <a:t>Matthias, L. (2020). Publisher OA Portfolios 2.0 (Version 2.0). </a:t>
            </a:r>
            <a:r>
              <a:rPr lang="en-US" i="1" dirty="0" err="1"/>
              <a:t>Zenodo</a:t>
            </a:r>
            <a:r>
              <a:rPr lang="en-US" dirty="0"/>
              <a:t>. https://</a:t>
            </a:r>
            <a:r>
              <a:rPr lang="en-US" dirty="0" err="1"/>
              <a:t>doi.org</a:t>
            </a:r>
            <a:r>
              <a:rPr lang="en-US" dirty="0"/>
              <a:t>/10.5281/zenodo.3841568</a:t>
            </a:r>
          </a:p>
          <a:p>
            <a:r>
              <a:rPr lang="en-US" dirty="0"/>
              <a:t>Morrison, H. (2021). 2011—2021 OA APCs (V1 ed.). </a:t>
            </a:r>
            <a:r>
              <a:rPr lang="en-US" i="1" dirty="0"/>
              <a:t>Scholars Portal </a:t>
            </a:r>
            <a:r>
              <a:rPr lang="en-US" i="1" dirty="0" err="1"/>
              <a:t>Dataverse</a:t>
            </a:r>
            <a:r>
              <a:rPr lang="en-US" dirty="0"/>
              <a:t>. https://</a:t>
            </a:r>
            <a:r>
              <a:rPr lang="en-US" dirty="0" err="1"/>
              <a:t>doi.org</a:t>
            </a:r>
            <a:r>
              <a:rPr lang="en-US" dirty="0"/>
              <a:t>/10.5683/SP2/84PNSG</a:t>
            </a:r>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p:txBody>
          <a:bodyPr>
            <a:normAutofit/>
          </a:bodyPr>
          <a:lstStyle/>
          <a:p>
            <a:r>
              <a:rPr lang="en-CA" sz="2600" dirty="0"/>
              <a:t>List prices for oligopoly publishers</a:t>
            </a:r>
            <a:br>
              <a:rPr lang="en-CA" sz="2600" dirty="0"/>
            </a:br>
            <a:r>
              <a:rPr lang="en-CA" sz="2600" i="1" dirty="0">
                <a:solidFill>
                  <a:srgbClr val="3F56A6"/>
                </a:solidFill>
              </a:rPr>
              <a:t>open dataset: Matthias (2020)</a:t>
            </a:r>
          </a:p>
          <a:p>
            <a:r>
              <a:rPr lang="en-CA" sz="2600" dirty="0"/>
              <a:t>List prices for gold OA journal</a:t>
            </a:r>
            <a:br>
              <a:rPr lang="en-CA" sz="2600" dirty="0"/>
            </a:br>
            <a:r>
              <a:rPr lang="en-CA" sz="2600" i="1" dirty="0">
                <a:solidFill>
                  <a:srgbClr val="3F56A6"/>
                </a:solidFill>
              </a:rPr>
              <a:t>open dataset: Morrison (2021)</a:t>
            </a:r>
          </a:p>
          <a:p>
            <a:r>
              <a:rPr lang="en-CA" sz="2600" dirty="0"/>
              <a:t>Manual look up of historical APCs</a:t>
            </a:r>
            <a:br>
              <a:rPr lang="en-CA" sz="2600" dirty="0"/>
            </a:br>
            <a:r>
              <a:rPr lang="en-CA" sz="2600" i="1" dirty="0">
                <a:solidFill>
                  <a:srgbClr val="3F56A6"/>
                </a:solidFill>
              </a:rPr>
              <a:t>Internet</a:t>
            </a:r>
            <a:r>
              <a:rPr lang="en-CA" sz="2600" dirty="0"/>
              <a:t> </a:t>
            </a:r>
            <a:r>
              <a:rPr lang="en-CA" sz="2600" i="1" dirty="0">
                <a:solidFill>
                  <a:srgbClr val="3F56A6"/>
                </a:solidFill>
              </a:rPr>
              <a:t>Archive</a:t>
            </a:r>
            <a:r>
              <a:rPr lang="en-CA" sz="2600" dirty="0"/>
              <a:t> </a:t>
            </a:r>
            <a:r>
              <a:rPr lang="en-CA" sz="2600" i="1" dirty="0" err="1">
                <a:solidFill>
                  <a:srgbClr val="3F56A6"/>
                </a:solidFill>
              </a:rPr>
              <a:t>Wayback</a:t>
            </a:r>
            <a:r>
              <a:rPr lang="en-CA" sz="2600" i="1" dirty="0">
                <a:solidFill>
                  <a:srgbClr val="3F56A6"/>
                </a:solidFill>
              </a:rPr>
              <a:t> Machine</a:t>
            </a:r>
          </a:p>
          <a:p>
            <a:r>
              <a:rPr lang="en-CA" sz="2600" dirty="0"/>
              <a:t>Filling remaining gaps</a:t>
            </a:r>
            <a:br>
              <a:rPr lang="en-CA" sz="2600" dirty="0"/>
            </a:br>
            <a:r>
              <a:rPr lang="en-CA" sz="2600" i="1" dirty="0">
                <a:solidFill>
                  <a:srgbClr val="3F56A6"/>
                </a:solidFill>
              </a:rPr>
              <a:t>applying closest available APCs</a:t>
            </a:r>
          </a:p>
          <a:p>
            <a:pPr lvl="1"/>
            <a:endParaRPr lang="en-CA" dirty="0"/>
          </a:p>
        </p:txBody>
      </p:sp>
      <p:pic>
        <p:nvPicPr>
          <p:cNvPr id="8" name="Picture 7">
            <a:extLst>
              <a:ext uri="{FF2B5EF4-FFF2-40B4-BE49-F238E27FC236}">
                <a16:creationId xmlns:a16="http://schemas.microsoft.com/office/drawing/2014/main" id="{16047F42-A28C-D44E-3ABC-C0F6646F1FA9}"/>
              </a:ext>
            </a:extLst>
          </p:cNvPr>
          <p:cNvPicPr>
            <a:picLocks noChangeAspect="1"/>
          </p:cNvPicPr>
          <p:nvPr/>
        </p:nvPicPr>
        <p:blipFill>
          <a:blip r:embed="rId3"/>
          <a:stretch>
            <a:fillRect/>
          </a:stretch>
        </p:blipFill>
        <p:spPr>
          <a:xfrm>
            <a:off x="6529388" y="1282410"/>
            <a:ext cx="4830352" cy="4930344"/>
          </a:xfrm>
          <a:prstGeom prst="rect">
            <a:avLst/>
          </a:prstGeom>
        </p:spPr>
      </p:pic>
    </p:spTree>
    <p:extLst>
      <p:ext uri="{BB962C8B-B14F-4D97-AF65-F5344CB8AC3E}">
        <p14:creationId xmlns:p14="http://schemas.microsoft.com/office/powerpoint/2010/main" val="3652536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Methods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11</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err="1"/>
              <a:t>Annual</a:t>
            </a:r>
            <a:r>
              <a:rPr lang="fr-CA" dirty="0"/>
              <a:t> APC </a:t>
            </a:r>
            <a:r>
              <a:rPr lang="fr-CA" dirty="0" err="1"/>
              <a:t>list</a:t>
            </a:r>
            <a:r>
              <a:rPr lang="fr-CA" dirty="0"/>
              <a:t> </a:t>
            </a:r>
            <a:r>
              <a:rPr lang="fr-CA" dirty="0" err="1"/>
              <a:t>prices</a:t>
            </a:r>
            <a:endParaRPr lang="en-CA"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200" y="1570403"/>
            <a:ext cx="10515600" cy="4281460"/>
          </a:xfrm>
        </p:spPr>
        <p:txBody>
          <a:bodyPr>
            <a:normAutofit/>
          </a:bodyPr>
          <a:lstStyle/>
          <a:p>
            <a:r>
              <a:rPr lang="en-CA" sz="2600" dirty="0"/>
              <a:t>APC from more than one source:	1,301 </a:t>
            </a:r>
            <a:r>
              <a:rPr lang="en-CA" sz="2400" dirty="0"/>
              <a:t>(6.9% of total)</a:t>
            </a:r>
          </a:p>
          <a:p>
            <a:pPr lvl="1"/>
            <a:r>
              <a:rPr lang="en-CA" sz="2400" dirty="0"/>
              <a:t>With identical APC:			    408</a:t>
            </a:r>
          </a:p>
          <a:p>
            <a:pPr lvl="1"/>
            <a:r>
              <a:rPr lang="en-CA" sz="2400" dirty="0"/>
              <a:t>With conflicting prices:			    893</a:t>
            </a:r>
          </a:p>
          <a:p>
            <a:r>
              <a:rPr lang="en-CA" sz="2600" dirty="0"/>
              <a:t>Using the lower fee to </a:t>
            </a:r>
            <a:r>
              <a:rPr lang="en-CA" sz="2600" dirty="0">
                <a:solidFill>
                  <a:srgbClr val="00B050"/>
                </a:solidFill>
              </a:rPr>
              <a:t>under</a:t>
            </a:r>
            <a:r>
              <a:rPr lang="en-CA" sz="2600" dirty="0"/>
              <a:t>- rather than </a:t>
            </a:r>
            <a:r>
              <a:rPr lang="en-CA" sz="2600" dirty="0">
                <a:solidFill>
                  <a:srgbClr val="F44953"/>
                </a:solidFill>
              </a:rPr>
              <a:t>over</a:t>
            </a:r>
            <a:r>
              <a:rPr lang="en-CA" sz="2600" dirty="0"/>
              <a:t>estimate APCs</a:t>
            </a:r>
          </a:p>
        </p:txBody>
      </p:sp>
      <p:graphicFrame>
        <p:nvGraphicFramePr>
          <p:cNvPr id="7" name="Table 8">
            <a:extLst>
              <a:ext uri="{FF2B5EF4-FFF2-40B4-BE49-F238E27FC236}">
                <a16:creationId xmlns:a16="http://schemas.microsoft.com/office/drawing/2014/main" id="{BB5661DB-12EE-4BE3-516A-CF7AAB54C911}"/>
              </a:ext>
            </a:extLst>
          </p:cNvPr>
          <p:cNvGraphicFramePr>
            <a:graphicFrameLocks noGrp="1"/>
          </p:cNvGraphicFramePr>
          <p:nvPr>
            <p:extLst>
              <p:ext uri="{D42A27DB-BD31-4B8C-83A1-F6EECF244321}">
                <p14:modId xmlns:p14="http://schemas.microsoft.com/office/powerpoint/2010/main" val="2803231539"/>
              </p:ext>
            </p:extLst>
          </p:nvPr>
        </p:nvGraphicFramePr>
        <p:xfrm>
          <a:off x="1165123" y="3429000"/>
          <a:ext cx="9925664" cy="3012993"/>
        </p:xfrm>
        <a:graphic>
          <a:graphicData uri="http://schemas.openxmlformats.org/drawingml/2006/table">
            <a:tbl>
              <a:tblPr firstRow="1" bandRow="1">
                <a:tableStyleId>{5C22544A-7EE6-4342-B048-85BDC9FD1C3A}</a:tableStyleId>
              </a:tblPr>
              <a:tblGrid>
                <a:gridCol w="2777432">
                  <a:extLst>
                    <a:ext uri="{9D8B030D-6E8A-4147-A177-3AD203B41FA5}">
                      <a16:colId xmlns:a16="http://schemas.microsoft.com/office/drawing/2014/main" val="3109856174"/>
                    </a:ext>
                  </a:extLst>
                </a:gridCol>
                <a:gridCol w="1923152">
                  <a:extLst>
                    <a:ext uri="{9D8B030D-6E8A-4147-A177-3AD203B41FA5}">
                      <a16:colId xmlns:a16="http://schemas.microsoft.com/office/drawing/2014/main" val="1133481761"/>
                    </a:ext>
                  </a:extLst>
                </a:gridCol>
                <a:gridCol w="1907258">
                  <a:extLst>
                    <a:ext uri="{9D8B030D-6E8A-4147-A177-3AD203B41FA5}">
                      <a16:colId xmlns:a16="http://schemas.microsoft.com/office/drawing/2014/main" val="3133405145"/>
                    </a:ext>
                  </a:extLst>
                </a:gridCol>
                <a:gridCol w="1716533">
                  <a:extLst>
                    <a:ext uri="{9D8B030D-6E8A-4147-A177-3AD203B41FA5}">
                      <a16:colId xmlns:a16="http://schemas.microsoft.com/office/drawing/2014/main" val="1151419511"/>
                    </a:ext>
                  </a:extLst>
                </a:gridCol>
                <a:gridCol w="1601289">
                  <a:extLst>
                    <a:ext uri="{9D8B030D-6E8A-4147-A177-3AD203B41FA5}">
                      <a16:colId xmlns:a16="http://schemas.microsoft.com/office/drawing/2014/main" val="1695402129"/>
                    </a:ext>
                  </a:extLst>
                </a:gridCol>
              </a:tblGrid>
              <a:tr h="250695">
                <a:tc>
                  <a:txBody>
                    <a:bodyPr/>
                    <a:lstStyle/>
                    <a:p>
                      <a:pPr algn="l"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Publisher</a:t>
                      </a:r>
                    </a:p>
                  </a:txBody>
                  <a:tcPr marL="9525" marR="9525" marT="9525"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fontAlgn="b"/>
                      <a:r>
                        <a:rPr lang="en-CA" sz="2000" b="1" i="0" u="none" strike="noStrike" dirty="0" err="1">
                          <a:solidFill>
                            <a:srgbClr val="000000"/>
                          </a:solidFill>
                          <a:effectLst/>
                          <a:latin typeface="Calibri Light" panose="020F0302020204030204" pitchFamily="34" charset="0"/>
                          <a:cs typeface="Calibri Light" panose="020F0302020204030204" pitchFamily="34" charset="0"/>
                        </a:rPr>
                        <a:t>apc_lower_total</a:t>
                      </a:r>
                      <a:endParaRPr lang="en-CA" sz="2000" b="1" i="0" u="none" strike="noStrike" dirty="0">
                        <a:solidFill>
                          <a:srgbClr val="000000"/>
                        </a:solidFill>
                        <a:effectLst/>
                        <a:latin typeface="Calibri Light" panose="020F0302020204030204" pitchFamily="34" charset="0"/>
                        <a:cs typeface="Calibri Light" panose="020F0302020204030204" pitchFamily="34" charset="0"/>
                      </a:endParaRPr>
                    </a:p>
                  </a:txBody>
                  <a:tcPr marL="9525" marR="9525" marT="9525"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fontAlgn="b"/>
                      <a:r>
                        <a:rPr lang="en-CA" sz="2000" b="1" i="0" u="none" strike="noStrike" dirty="0" err="1">
                          <a:solidFill>
                            <a:srgbClr val="000000"/>
                          </a:solidFill>
                          <a:effectLst/>
                          <a:latin typeface="Calibri Light" panose="020F0302020204030204" pitchFamily="34" charset="0"/>
                          <a:cs typeface="Calibri Light" panose="020F0302020204030204" pitchFamily="34" charset="0"/>
                        </a:rPr>
                        <a:t>apc_upper_total</a:t>
                      </a:r>
                      <a:endParaRPr lang="en-CA" sz="2000" b="1" i="0" u="none" strike="noStrike" dirty="0">
                        <a:solidFill>
                          <a:srgbClr val="000000"/>
                        </a:solidFill>
                        <a:effectLst/>
                        <a:latin typeface="Calibri Light" panose="020F0302020204030204" pitchFamily="34" charset="0"/>
                        <a:cs typeface="Calibri Light" panose="020F0302020204030204" pitchFamily="34" charset="0"/>
                      </a:endParaRPr>
                    </a:p>
                  </a:txBody>
                  <a:tcPr marL="9525" marR="9525" marT="9525"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Difference</a:t>
                      </a:r>
                    </a:p>
                  </a:txBody>
                  <a:tcPr marL="9525" marR="9525" marT="9525"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Difference %</a:t>
                      </a:r>
                    </a:p>
                  </a:txBody>
                  <a:tcPr marL="9525" marR="9525" marT="9525"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12761521"/>
                  </a:ext>
                </a:extLst>
              </a:tr>
              <a:tr h="449778">
                <a:tc>
                  <a:txBody>
                    <a:bodyPr/>
                    <a:lstStyle/>
                    <a:p>
                      <a:pPr algn="l" fontAlgn="b"/>
                      <a:r>
                        <a:rPr lang="en-CA" sz="2000" b="0" i="0" u="none" strike="noStrike">
                          <a:solidFill>
                            <a:srgbClr val="000000"/>
                          </a:solidFill>
                          <a:effectLst/>
                          <a:latin typeface="Calibri Light" panose="020F0302020204030204" pitchFamily="34" charset="0"/>
                          <a:cs typeface="Calibri Light" panose="020F0302020204030204" pitchFamily="34" charset="0"/>
                        </a:rPr>
                        <a:t>Elsevier</a:t>
                      </a:r>
                    </a:p>
                  </a:txBody>
                  <a:tcPr marL="9525" marR="9525" marT="9525" marB="0"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$ 221,441,616 </a:t>
                      </a:r>
                    </a:p>
                  </a:txBody>
                  <a:tcPr marL="9525" marR="9525" marT="9525" marB="0"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$ 230,750,669 </a:t>
                      </a:r>
                    </a:p>
                  </a:txBody>
                  <a:tcPr marL="9525" marR="9525" marT="9525" marB="0"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$ 9,309,054 </a:t>
                      </a:r>
                    </a:p>
                  </a:txBody>
                  <a:tcPr marL="9525" marR="9525" marT="9525" marB="0"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a:solidFill>
                            <a:srgbClr val="000000"/>
                          </a:solidFill>
                          <a:effectLst/>
                          <a:latin typeface="Calibri Light" panose="020F0302020204030204" pitchFamily="34" charset="0"/>
                          <a:cs typeface="Calibri Light" panose="020F0302020204030204" pitchFamily="34" charset="0"/>
                        </a:rPr>
                        <a:t>4.2%</a:t>
                      </a:r>
                    </a:p>
                  </a:txBody>
                  <a:tcPr marL="9525" marR="9525" marT="9525" marB="0"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68480388"/>
                  </a:ext>
                </a:extLst>
              </a:tr>
              <a:tr h="449778">
                <a:tc>
                  <a:txBody>
                    <a:bodyPr/>
                    <a:lstStyle/>
                    <a:p>
                      <a:pPr algn="l"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Sage</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$ 31,576,202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$ 32,660,019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$ 1,083,817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3.4%</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87567761"/>
                  </a:ext>
                </a:extLst>
              </a:tr>
              <a:tr h="449778">
                <a:tc>
                  <a:txBody>
                    <a:bodyPr/>
                    <a:lstStyle/>
                    <a:p>
                      <a:pPr algn="l"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Springer-Nature</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$ 589,674,380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$ 648,463,842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$ 58,789,463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10.0%</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1737343"/>
                  </a:ext>
                </a:extLst>
              </a:tr>
              <a:tr h="449778">
                <a:tc>
                  <a:txBody>
                    <a:bodyPr/>
                    <a:lstStyle/>
                    <a:p>
                      <a:pPr algn="l"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Taylor &amp; Francis</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$ 76,765,557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$ 85,135,828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$ 8,370,271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a:solidFill>
                            <a:srgbClr val="000000"/>
                          </a:solidFill>
                          <a:effectLst/>
                          <a:latin typeface="Calibri Light" panose="020F0302020204030204" pitchFamily="34" charset="0"/>
                          <a:cs typeface="Calibri Light" panose="020F0302020204030204" pitchFamily="34" charset="0"/>
                        </a:rPr>
                        <a:t>10.9%</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4939662"/>
                  </a:ext>
                </a:extLst>
              </a:tr>
              <a:tr h="449778">
                <a:tc>
                  <a:txBody>
                    <a:bodyPr/>
                    <a:lstStyle/>
                    <a:p>
                      <a:pPr algn="l"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Wiley</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$ 41,316,332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$ 141,460,621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 $ 144,289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0" i="0" u="none" strike="noStrike" dirty="0">
                          <a:solidFill>
                            <a:srgbClr val="000000"/>
                          </a:solidFill>
                          <a:effectLst/>
                          <a:latin typeface="Calibri Light" panose="020F0302020204030204" pitchFamily="34" charset="0"/>
                          <a:cs typeface="Calibri Light" panose="020F0302020204030204" pitchFamily="34" charset="0"/>
                        </a:rPr>
                        <a:t>0.1%</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97835640"/>
                  </a:ext>
                </a:extLst>
              </a:tr>
              <a:tr h="449778">
                <a:tc>
                  <a:txBody>
                    <a:bodyPr/>
                    <a:lstStyle/>
                    <a:p>
                      <a:pPr algn="l"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All oligopoly publishers</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 </a:t>
                      </a:r>
                      <a:r>
                        <a:rPr lang="en-CA" sz="2000" b="1" i="0" u="none" strike="noStrike" dirty="0">
                          <a:solidFill>
                            <a:srgbClr val="00B050"/>
                          </a:solidFill>
                          <a:effectLst/>
                          <a:latin typeface="Calibri Light" panose="020F0302020204030204" pitchFamily="34" charset="0"/>
                          <a:cs typeface="Calibri Light" panose="020F0302020204030204" pitchFamily="34" charset="0"/>
                        </a:rPr>
                        <a:t>$ 1,060,774,086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 </a:t>
                      </a:r>
                      <a:r>
                        <a:rPr lang="en-CA" sz="2000" b="1" i="0" u="none" strike="noStrike" dirty="0">
                          <a:solidFill>
                            <a:srgbClr val="F44953"/>
                          </a:solidFill>
                          <a:effectLst/>
                          <a:latin typeface="Calibri Light" panose="020F0302020204030204" pitchFamily="34" charset="0"/>
                          <a:cs typeface="Calibri Light" panose="020F0302020204030204" pitchFamily="34" charset="0"/>
                        </a:rPr>
                        <a:t>$ 1,138,470,980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$ 77,696,894 </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CA" sz="2000" b="1" i="0" u="none" strike="noStrike" dirty="0">
                          <a:solidFill>
                            <a:srgbClr val="000000"/>
                          </a:solidFill>
                          <a:effectLst/>
                          <a:latin typeface="Calibri Light" panose="020F0302020204030204" pitchFamily="34" charset="0"/>
                          <a:cs typeface="Calibri Light" panose="020F0302020204030204" pitchFamily="34" charset="0"/>
                        </a:rPr>
                        <a:t>7.3%</a:t>
                      </a: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25426910"/>
                  </a:ext>
                </a:extLst>
              </a:tr>
            </a:tbl>
          </a:graphicData>
        </a:graphic>
      </p:graphicFrame>
    </p:spTree>
    <p:extLst>
      <p:ext uri="{BB962C8B-B14F-4D97-AF65-F5344CB8AC3E}">
        <p14:creationId xmlns:p14="http://schemas.microsoft.com/office/powerpoint/2010/main" val="949211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12</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a:t>Methods: Internet Archive </a:t>
            </a:r>
            <a:r>
              <a:rPr lang="fr-CA" dirty="0" err="1"/>
              <a:t>Wayback</a:t>
            </a:r>
            <a:r>
              <a:rPr lang="fr-CA" dirty="0"/>
              <a:t> Machine</a:t>
            </a:r>
            <a:endParaRPr lang="en-CA" dirty="0"/>
          </a:p>
        </p:txBody>
      </p:sp>
      <p:sp>
        <p:nvSpPr>
          <p:cNvPr id="5" name="Footer Placeholder 4">
            <a:extLst>
              <a:ext uri="{FF2B5EF4-FFF2-40B4-BE49-F238E27FC236}">
                <a16:creationId xmlns:a16="http://schemas.microsoft.com/office/drawing/2014/main" id="{AE08EE3E-9416-4122-8015-6E5B038E442D}"/>
              </a:ext>
            </a:extLst>
          </p:cNvPr>
          <p:cNvSpPr>
            <a:spLocks noGrp="1"/>
          </p:cNvSpPr>
          <p:nvPr>
            <p:ph type="ftr" sz="quarter" idx="11"/>
          </p:nvPr>
        </p:nvSpPr>
        <p:spPr/>
        <p:txBody>
          <a:bodyPr/>
          <a:lstStyle/>
          <a:p>
            <a:endParaRPr lang="en-US" dirty="0"/>
          </a:p>
        </p:txBody>
      </p:sp>
      <p:sp>
        <p:nvSpPr>
          <p:cNvPr id="11" name="Content Placeholder 10">
            <a:extLst>
              <a:ext uri="{FF2B5EF4-FFF2-40B4-BE49-F238E27FC236}">
                <a16:creationId xmlns:a16="http://schemas.microsoft.com/office/drawing/2014/main" id="{97B77E68-23DF-4F63-AD69-FE9C451C5EE2}"/>
              </a:ext>
            </a:extLst>
          </p:cNvPr>
          <p:cNvSpPr>
            <a:spLocks noGrp="1"/>
          </p:cNvSpPr>
          <p:nvPr>
            <p:ph idx="1"/>
          </p:nvPr>
        </p:nvSpPr>
        <p:spPr/>
        <p:txBody>
          <a:bodyPr>
            <a:normAutofit/>
          </a:bodyPr>
          <a:lstStyle/>
          <a:p>
            <a:pPr marL="0" indent="0">
              <a:buNone/>
            </a:pPr>
            <a:r>
              <a:rPr lang="fr-CA" sz="2400" i="1" dirty="0"/>
              <a:t>Sage journal page fails to </a:t>
            </a:r>
            <a:r>
              <a:rPr lang="fr-CA" sz="2400" i="1" dirty="0" err="1"/>
              <a:t>load</a:t>
            </a:r>
            <a:r>
              <a:rPr lang="fr-CA" sz="2400" i="1" dirty="0"/>
              <a:t> all information</a:t>
            </a:r>
            <a:endParaRPr lang="en-CA" sz="2400" i="1" dirty="0"/>
          </a:p>
        </p:txBody>
      </p:sp>
      <p:sp>
        <p:nvSpPr>
          <p:cNvPr id="10" name="TextBox 9">
            <a:extLst>
              <a:ext uri="{FF2B5EF4-FFF2-40B4-BE49-F238E27FC236}">
                <a16:creationId xmlns:a16="http://schemas.microsoft.com/office/drawing/2014/main" id="{57F05FC8-F0A4-8FD4-C469-136B0821D636}"/>
              </a:ext>
            </a:extLst>
          </p:cNvPr>
          <p:cNvSpPr txBox="1"/>
          <p:nvPr/>
        </p:nvSpPr>
        <p:spPr>
          <a:xfrm>
            <a:off x="7665396" y="2587557"/>
            <a:ext cx="0" cy="0"/>
          </a:xfrm>
          <a:prstGeom prst="rect">
            <a:avLst/>
          </a:prstGeom>
        </p:spPr>
        <p:txBody>
          <a:bodyPr vert="horz" wrap="none" lIns="91440" tIns="45720" rIns="91440" bIns="45720" rtlCol="0" anchor="b">
            <a:normAutofit fontScale="25000" lnSpcReduction="20000"/>
          </a:bodyPr>
          <a:lstStyle/>
          <a:p>
            <a:endParaRPr lang="en-US" sz="1200" dirty="0">
              <a:solidFill>
                <a:schemeClr val="tx1">
                  <a:lumMod val="65000"/>
                  <a:lumOff val="35000"/>
                </a:schemeClr>
              </a:solidFill>
            </a:endParaRPr>
          </a:p>
        </p:txBody>
      </p:sp>
      <p:pic>
        <p:nvPicPr>
          <p:cNvPr id="12" name="Content Placeholder 6">
            <a:extLst>
              <a:ext uri="{FF2B5EF4-FFF2-40B4-BE49-F238E27FC236}">
                <a16:creationId xmlns:a16="http://schemas.microsoft.com/office/drawing/2014/main" id="{2A536FA7-36DC-41EE-AB23-C167A0919E5D}"/>
              </a:ext>
            </a:extLst>
          </p:cNvPr>
          <p:cNvPicPr>
            <a:picLocks noChangeAspect="1"/>
          </p:cNvPicPr>
          <p:nvPr/>
        </p:nvPicPr>
        <p:blipFill>
          <a:blip r:embed="rId3"/>
          <a:stretch>
            <a:fillRect/>
          </a:stretch>
        </p:blipFill>
        <p:spPr>
          <a:xfrm>
            <a:off x="1770144" y="2206162"/>
            <a:ext cx="8639831" cy="3970801"/>
          </a:xfrm>
          <a:prstGeom prst="rect">
            <a:avLst/>
          </a:prstGeom>
          <a:ln>
            <a:noFill/>
          </a:ln>
          <a:effectLst>
            <a:outerShdw blurRad="292100" dist="139700" dir="2700000" algn="tl" rotWithShape="0">
              <a:srgbClr val="333333">
                <a:alpha val="65000"/>
              </a:srgbClr>
            </a:outerShdw>
          </a:effectLst>
        </p:spPr>
      </p:pic>
      <p:sp>
        <p:nvSpPr>
          <p:cNvPr id="8" name="Title 6">
            <a:extLst>
              <a:ext uri="{FF2B5EF4-FFF2-40B4-BE49-F238E27FC236}">
                <a16:creationId xmlns:a16="http://schemas.microsoft.com/office/drawing/2014/main" id="{ADF80CB9-75C2-B615-FAE4-0BAA0FD60984}"/>
              </a:ext>
            </a:extLst>
          </p:cNvPr>
          <p:cNvSpPr>
            <a:spLocks noGrp="1"/>
          </p:cNvSpPr>
          <p:nvPr>
            <p:ph type="title"/>
          </p:nvPr>
        </p:nvSpPr>
        <p:spPr>
          <a:xfrm>
            <a:off x="838200" y="365125"/>
            <a:ext cx="10515600" cy="596777"/>
          </a:xfrm>
        </p:spPr>
        <p:txBody>
          <a:bodyPr/>
          <a:lstStyle/>
          <a:p>
            <a:r>
              <a:rPr lang="en-US" dirty="0"/>
              <a:t>Oligopoly’s Shift to OA</a:t>
            </a:r>
          </a:p>
        </p:txBody>
      </p:sp>
    </p:spTree>
    <p:extLst>
      <p:ext uri="{BB962C8B-B14F-4D97-AF65-F5344CB8AC3E}">
        <p14:creationId xmlns:p14="http://schemas.microsoft.com/office/powerpoint/2010/main" val="662123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30363"/>
            <a:ext cx="12192000" cy="2387600"/>
          </a:xfrm>
        </p:spPr>
        <p:txBody>
          <a:bodyPr>
            <a:normAutofit/>
          </a:bodyPr>
          <a:lstStyle/>
          <a:p>
            <a:r>
              <a:rPr lang="fr-CA" sz="5400" dirty="0" err="1"/>
              <a:t>Results</a:t>
            </a:r>
            <a:endParaRPr lang="en-CA" sz="5400" dirty="0"/>
          </a:p>
        </p:txBody>
      </p:sp>
    </p:spTree>
    <p:extLst>
      <p:ext uri="{BB962C8B-B14F-4D97-AF65-F5344CB8AC3E}">
        <p14:creationId xmlns:p14="http://schemas.microsoft.com/office/powerpoint/2010/main" val="174091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a:xfrm>
            <a:off x="838200" y="396056"/>
            <a:ext cx="10515600" cy="596777"/>
          </a:xfrm>
        </p:spPr>
        <p:txBody>
          <a:bodyPr/>
          <a:lstStyle/>
          <a:p>
            <a:r>
              <a:rPr lang="en-US" dirty="0"/>
              <a:t>Results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a:xfrm>
            <a:off x="11347860" y="6387281"/>
            <a:ext cx="621401" cy="365125"/>
          </a:xfrm>
        </p:spPr>
        <p:txBody>
          <a:bodyPr/>
          <a:lstStyle/>
          <a:p>
            <a:fld id="{5B919BDA-52F5-1041-B324-ECAD05BA811E}" type="slidenum">
              <a:rPr lang="en-CA" smtClean="0"/>
              <a:pPr/>
              <a:t>14</a:t>
            </a:fld>
            <a:endParaRPr lang="en-CA"/>
          </a:p>
        </p:txBody>
      </p:sp>
      <p:grpSp>
        <p:nvGrpSpPr>
          <p:cNvPr id="8" name="Group 7">
            <a:extLst>
              <a:ext uri="{FF2B5EF4-FFF2-40B4-BE49-F238E27FC236}">
                <a16:creationId xmlns:a16="http://schemas.microsoft.com/office/drawing/2014/main" id="{2A687FDF-4F08-5A8A-2B17-9ADE9366CD82}"/>
              </a:ext>
            </a:extLst>
          </p:cNvPr>
          <p:cNvGrpSpPr/>
          <p:nvPr/>
        </p:nvGrpSpPr>
        <p:grpSpPr>
          <a:xfrm>
            <a:off x="646669" y="1435506"/>
            <a:ext cx="10886781" cy="5026438"/>
            <a:chOff x="646669" y="1435506"/>
            <a:chExt cx="10886781" cy="5026438"/>
          </a:xfrm>
        </p:grpSpPr>
        <p:sp>
          <p:nvSpPr>
            <p:cNvPr id="11" name="Rectangle 10">
              <a:extLst>
                <a:ext uri="{FF2B5EF4-FFF2-40B4-BE49-F238E27FC236}">
                  <a16:creationId xmlns:a16="http://schemas.microsoft.com/office/drawing/2014/main" id="{46FEDC2E-F6CC-4775-9C74-9AC75A2DD362}"/>
                </a:ext>
              </a:extLst>
            </p:cNvPr>
            <p:cNvSpPr/>
            <p:nvPr/>
          </p:nvSpPr>
          <p:spPr>
            <a:xfrm>
              <a:off x="646669" y="1435506"/>
              <a:ext cx="10886781" cy="5026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6" name="Picture 5" descr="Diagram&#10;&#10;Description automatically generated">
              <a:extLst>
                <a:ext uri="{FF2B5EF4-FFF2-40B4-BE49-F238E27FC236}">
                  <a16:creationId xmlns:a16="http://schemas.microsoft.com/office/drawing/2014/main" id="{56C34C17-8D20-B816-99BC-38E667B76253}"/>
                </a:ext>
              </a:extLst>
            </p:cNvPr>
            <p:cNvPicPr>
              <a:picLocks noChangeAspect="1"/>
            </p:cNvPicPr>
            <p:nvPr/>
          </p:nvPicPr>
          <p:blipFill>
            <a:blip r:embed="rId3"/>
            <a:stretch>
              <a:fillRect/>
            </a:stretch>
          </p:blipFill>
          <p:spPr>
            <a:xfrm>
              <a:off x="2127709" y="1551820"/>
              <a:ext cx="7253191" cy="4835461"/>
            </a:xfrm>
            <a:prstGeom prst="rect">
              <a:avLst/>
            </a:prstGeom>
          </p:spPr>
        </p:pic>
        <p:grpSp>
          <p:nvGrpSpPr>
            <p:cNvPr id="29" name="Group 28">
              <a:extLst>
                <a:ext uri="{FF2B5EF4-FFF2-40B4-BE49-F238E27FC236}">
                  <a16:creationId xmlns:a16="http://schemas.microsoft.com/office/drawing/2014/main" id="{3684201A-FA43-9892-FF59-B2C0A4A49D70}"/>
                </a:ext>
              </a:extLst>
            </p:cNvPr>
            <p:cNvGrpSpPr/>
            <p:nvPr/>
          </p:nvGrpSpPr>
          <p:grpSpPr>
            <a:xfrm>
              <a:off x="763779" y="1698234"/>
              <a:ext cx="10632071" cy="4551923"/>
              <a:chOff x="799868" y="1598729"/>
              <a:chExt cx="10652045" cy="4551923"/>
            </a:xfrm>
          </p:grpSpPr>
          <p:sp>
            <p:nvSpPr>
              <p:cNvPr id="15" name="TextBox 14">
                <a:extLst>
                  <a:ext uri="{FF2B5EF4-FFF2-40B4-BE49-F238E27FC236}">
                    <a16:creationId xmlns:a16="http://schemas.microsoft.com/office/drawing/2014/main" id="{173CD7DB-153A-2FF2-1217-F43AD0FF669D}"/>
                  </a:ext>
                </a:extLst>
              </p:cNvPr>
              <p:cNvSpPr txBox="1"/>
              <p:nvPr/>
            </p:nvSpPr>
            <p:spPr>
              <a:xfrm>
                <a:off x="868478" y="2644280"/>
                <a:ext cx="1257583" cy="779488"/>
              </a:xfrm>
              <a:prstGeom prst="rect">
                <a:avLst/>
              </a:prstGeom>
            </p:spPr>
            <p:txBody>
              <a:bodyPr vert="horz" wrap="square" lIns="91440" tIns="45720" rIns="91440" bIns="45720" rtlCol="0" anchor="ctr">
                <a:noAutofit/>
              </a:bodyPr>
              <a:lstStyle/>
              <a:p>
                <a:pPr algn="r">
                  <a:lnSpc>
                    <a:spcPct val="90000"/>
                  </a:lnSpc>
                </a:pPr>
                <a:r>
                  <a:rPr lang="en-CA" sz="2400" dirty="0">
                    <a:latin typeface="+mj-lt"/>
                  </a:rPr>
                  <a:t>351,559</a:t>
                </a:r>
                <a:br>
                  <a:rPr lang="en-CA" sz="2400" dirty="0">
                    <a:latin typeface="+mj-lt"/>
                  </a:rPr>
                </a:br>
                <a:r>
                  <a:rPr lang="en-CA" sz="1400" dirty="0">
                    <a:latin typeface="+mj-lt"/>
                  </a:rPr>
                  <a:t>gold articles</a:t>
                </a:r>
              </a:p>
            </p:txBody>
          </p:sp>
          <p:sp>
            <p:nvSpPr>
              <p:cNvPr id="17" name="TextBox 16">
                <a:extLst>
                  <a:ext uri="{FF2B5EF4-FFF2-40B4-BE49-F238E27FC236}">
                    <a16:creationId xmlns:a16="http://schemas.microsoft.com/office/drawing/2014/main" id="{C34197DC-F47B-56C7-87BA-DB8D2CCBC261}"/>
                  </a:ext>
                </a:extLst>
              </p:cNvPr>
              <p:cNvSpPr txBox="1"/>
              <p:nvPr/>
            </p:nvSpPr>
            <p:spPr>
              <a:xfrm>
                <a:off x="799868" y="3898450"/>
                <a:ext cx="1326193" cy="517811"/>
              </a:xfrm>
              <a:prstGeom prst="rect">
                <a:avLst/>
              </a:prstGeom>
            </p:spPr>
            <p:txBody>
              <a:bodyPr vert="horz" wrap="square" lIns="91440" tIns="45720" rIns="91440" bIns="45720" rtlCol="0" anchor="ctr">
                <a:noAutofit/>
              </a:bodyPr>
              <a:lstStyle/>
              <a:p>
                <a:pPr algn="r">
                  <a:lnSpc>
                    <a:spcPct val="90000"/>
                  </a:lnSpc>
                </a:pPr>
                <a:r>
                  <a:rPr lang="en-CA" sz="2400" dirty="0">
                    <a:latin typeface="+mj-lt"/>
                  </a:rPr>
                  <a:t>154,344</a:t>
                </a:r>
                <a:br>
                  <a:rPr lang="en-CA" sz="1400" dirty="0">
                    <a:latin typeface="+mj-lt"/>
                  </a:rPr>
                </a:br>
                <a:r>
                  <a:rPr lang="en-CA" sz="1400" dirty="0">
                    <a:latin typeface="+mj-lt"/>
                  </a:rPr>
                  <a:t>hybrid articles</a:t>
                </a:r>
              </a:p>
            </p:txBody>
          </p:sp>
          <p:sp>
            <p:nvSpPr>
              <p:cNvPr id="18" name="TextBox 17">
                <a:extLst>
                  <a:ext uri="{FF2B5EF4-FFF2-40B4-BE49-F238E27FC236}">
                    <a16:creationId xmlns:a16="http://schemas.microsoft.com/office/drawing/2014/main" id="{672D7662-F1AC-3835-BD07-3A76B66E3389}"/>
                  </a:ext>
                </a:extLst>
              </p:cNvPr>
              <p:cNvSpPr txBox="1"/>
              <p:nvPr/>
            </p:nvSpPr>
            <p:spPr>
              <a:xfrm>
                <a:off x="4409035" y="1598729"/>
                <a:ext cx="1390738" cy="1215899"/>
              </a:xfrm>
              <a:prstGeom prst="rect">
                <a:avLst/>
              </a:prstGeom>
            </p:spPr>
            <p:txBody>
              <a:bodyPr vert="horz" wrap="square" lIns="91440" tIns="45720" rIns="91440" bIns="45720" rtlCol="0" anchor="ctr">
                <a:noAutofit/>
              </a:bodyPr>
              <a:lstStyle/>
              <a:p>
                <a:pPr algn="r">
                  <a:lnSpc>
                    <a:spcPct val="90000"/>
                  </a:lnSpc>
                </a:pPr>
                <a:r>
                  <a:rPr lang="en-CA" sz="1400" dirty="0">
                    <a:latin typeface="+mj-lt"/>
                  </a:rPr>
                  <a:t>Springer-Nature</a:t>
                </a:r>
              </a:p>
            </p:txBody>
          </p:sp>
          <p:sp>
            <p:nvSpPr>
              <p:cNvPr id="19" name="TextBox 18">
                <a:extLst>
                  <a:ext uri="{FF2B5EF4-FFF2-40B4-BE49-F238E27FC236}">
                    <a16:creationId xmlns:a16="http://schemas.microsoft.com/office/drawing/2014/main" id="{0BE505AE-6075-343E-071A-BD88277BD4DA}"/>
                  </a:ext>
                </a:extLst>
              </p:cNvPr>
              <p:cNvSpPr txBox="1"/>
              <p:nvPr/>
            </p:nvSpPr>
            <p:spPr>
              <a:xfrm>
                <a:off x="4409033" y="3303870"/>
                <a:ext cx="1390739" cy="279721"/>
              </a:xfrm>
              <a:prstGeom prst="rect">
                <a:avLst/>
              </a:prstGeom>
            </p:spPr>
            <p:txBody>
              <a:bodyPr vert="horz" wrap="square" lIns="91440" tIns="45720" rIns="91440" bIns="45720" rtlCol="0" anchor="ctr">
                <a:noAutofit/>
              </a:bodyPr>
              <a:lstStyle/>
              <a:p>
                <a:pPr algn="r">
                  <a:lnSpc>
                    <a:spcPct val="90000"/>
                  </a:lnSpc>
                </a:pPr>
                <a:r>
                  <a:rPr lang="en-CA" sz="1400" dirty="0">
                    <a:latin typeface="+mj-lt"/>
                  </a:rPr>
                  <a:t>Sage</a:t>
                </a:r>
              </a:p>
            </p:txBody>
          </p:sp>
          <p:sp>
            <p:nvSpPr>
              <p:cNvPr id="20" name="TextBox 19">
                <a:extLst>
                  <a:ext uri="{FF2B5EF4-FFF2-40B4-BE49-F238E27FC236}">
                    <a16:creationId xmlns:a16="http://schemas.microsoft.com/office/drawing/2014/main" id="{7C92F271-9545-C02B-FAE6-3ED2F1CD0C6C}"/>
                  </a:ext>
                </a:extLst>
              </p:cNvPr>
              <p:cNvSpPr txBox="1"/>
              <p:nvPr/>
            </p:nvSpPr>
            <p:spPr>
              <a:xfrm>
                <a:off x="4409032" y="4006210"/>
                <a:ext cx="1390739" cy="279721"/>
              </a:xfrm>
              <a:prstGeom prst="rect">
                <a:avLst/>
              </a:prstGeom>
            </p:spPr>
            <p:txBody>
              <a:bodyPr vert="horz" wrap="square" lIns="91440" tIns="45720" rIns="91440" bIns="45720" rtlCol="0" anchor="ctr">
                <a:noAutofit/>
              </a:bodyPr>
              <a:lstStyle/>
              <a:p>
                <a:pPr algn="r">
                  <a:lnSpc>
                    <a:spcPct val="90000"/>
                  </a:lnSpc>
                </a:pPr>
                <a:r>
                  <a:rPr lang="en-CA" sz="1400" dirty="0">
                    <a:latin typeface="+mj-lt"/>
                  </a:rPr>
                  <a:t>Taylor &amp; Francis</a:t>
                </a:r>
              </a:p>
            </p:txBody>
          </p:sp>
          <p:sp>
            <p:nvSpPr>
              <p:cNvPr id="21" name="TextBox 20">
                <a:extLst>
                  <a:ext uri="{FF2B5EF4-FFF2-40B4-BE49-F238E27FC236}">
                    <a16:creationId xmlns:a16="http://schemas.microsoft.com/office/drawing/2014/main" id="{2E0DDAE6-0E74-875A-B5FA-F993A94B2900}"/>
                  </a:ext>
                </a:extLst>
              </p:cNvPr>
              <p:cNvSpPr txBox="1"/>
              <p:nvPr/>
            </p:nvSpPr>
            <p:spPr>
              <a:xfrm>
                <a:off x="4409033" y="4820366"/>
                <a:ext cx="1390738" cy="483230"/>
              </a:xfrm>
              <a:prstGeom prst="rect">
                <a:avLst/>
              </a:prstGeom>
            </p:spPr>
            <p:txBody>
              <a:bodyPr vert="horz" wrap="square" lIns="91440" tIns="45720" rIns="91440" bIns="45720" rtlCol="0" anchor="ctr">
                <a:noAutofit/>
              </a:bodyPr>
              <a:lstStyle/>
              <a:p>
                <a:pPr algn="r">
                  <a:lnSpc>
                    <a:spcPct val="90000"/>
                  </a:lnSpc>
                </a:pPr>
                <a:r>
                  <a:rPr lang="en-CA" sz="1400" dirty="0">
                    <a:latin typeface="+mj-lt"/>
                  </a:rPr>
                  <a:t>Elsevier</a:t>
                </a:r>
              </a:p>
            </p:txBody>
          </p:sp>
          <p:sp>
            <p:nvSpPr>
              <p:cNvPr id="22" name="TextBox 21">
                <a:extLst>
                  <a:ext uri="{FF2B5EF4-FFF2-40B4-BE49-F238E27FC236}">
                    <a16:creationId xmlns:a16="http://schemas.microsoft.com/office/drawing/2014/main" id="{88C9FB7E-448F-97E3-2118-8358971EDBE2}"/>
                  </a:ext>
                </a:extLst>
              </p:cNvPr>
              <p:cNvSpPr txBox="1"/>
              <p:nvPr/>
            </p:nvSpPr>
            <p:spPr>
              <a:xfrm>
                <a:off x="4409031" y="5870931"/>
                <a:ext cx="1390739" cy="279721"/>
              </a:xfrm>
              <a:prstGeom prst="rect">
                <a:avLst/>
              </a:prstGeom>
            </p:spPr>
            <p:txBody>
              <a:bodyPr vert="horz" wrap="square" lIns="91440" tIns="45720" rIns="91440" bIns="45720" rtlCol="0" anchor="ctr">
                <a:noAutofit/>
              </a:bodyPr>
              <a:lstStyle/>
              <a:p>
                <a:pPr algn="r">
                  <a:lnSpc>
                    <a:spcPct val="90000"/>
                  </a:lnSpc>
                </a:pPr>
                <a:r>
                  <a:rPr lang="en-CA" sz="1400" dirty="0">
                    <a:latin typeface="+mj-lt"/>
                  </a:rPr>
                  <a:t>Wiley</a:t>
                </a:r>
              </a:p>
            </p:txBody>
          </p:sp>
          <p:sp>
            <p:nvSpPr>
              <p:cNvPr id="23" name="TextBox 22">
                <a:extLst>
                  <a:ext uri="{FF2B5EF4-FFF2-40B4-BE49-F238E27FC236}">
                    <a16:creationId xmlns:a16="http://schemas.microsoft.com/office/drawing/2014/main" id="{4BFAD416-E4C1-2DD4-244E-066F42725C46}"/>
                  </a:ext>
                </a:extLst>
              </p:cNvPr>
              <p:cNvSpPr txBox="1"/>
              <p:nvPr/>
            </p:nvSpPr>
            <p:spPr>
              <a:xfrm>
                <a:off x="9408936" y="2317981"/>
                <a:ext cx="2042977" cy="1359434"/>
              </a:xfrm>
              <a:prstGeom prst="rect">
                <a:avLst/>
              </a:prstGeom>
            </p:spPr>
            <p:txBody>
              <a:bodyPr vert="horz" wrap="square" lIns="91440" tIns="45720" rIns="91440" bIns="45720" rtlCol="0" anchor="ctr">
                <a:noAutofit/>
              </a:bodyPr>
              <a:lstStyle/>
              <a:p>
                <a:pPr>
                  <a:lnSpc>
                    <a:spcPct val="90000"/>
                  </a:lnSpc>
                </a:pPr>
                <a:r>
                  <a:rPr lang="en-CA" sz="2400" dirty="0">
                    <a:latin typeface="+mj-lt"/>
                  </a:rPr>
                  <a:t>$612.5 million</a:t>
                </a:r>
                <a:br>
                  <a:rPr lang="en-CA" sz="2400" dirty="0">
                    <a:latin typeface="+mj-lt"/>
                  </a:rPr>
                </a:br>
                <a:r>
                  <a:rPr lang="en-CA" sz="1400" dirty="0">
                    <a:latin typeface="+mj-lt"/>
                  </a:rPr>
                  <a:t>gold APCs</a:t>
                </a:r>
              </a:p>
            </p:txBody>
          </p:sp>
          <p:sp>
            <p:nvSpPr>
              <p:cNvPr id="24" name="TextBox 23">
                <a:extLst>
                  <a:ext uri="{FF2B5EF4-FFF2-40B4-BE49-F238E27FC236}">
                    <a16:creationId xmlns:a16="http://schemas.microsoft.com/office/drawing/2014/main" id="{156CD0C3-2F7F-25FA-25A2-DA4E0297524C}"/>
                  </a:ext>
                </a:extLst>
              </p:cNvPr>
              <p:cNvSpPr txBox="1"/>
              <p:nvPr/>
            </p:nvSpPr>
            <p:spPr>
              <a:xfrm>
                <a:off x="9408935" y="4214078"/>
                <a:ext cx="2042977" cy="1035946"/>
              </a:xfrm>
              <a:prstGeom prst="rect">
                <a:avLst/>
              </a:prstGeom>
            </p:spPr>
            <p:txBody>
              <a:bodyPr vert="horz" wrap="square" lIns="91440" tIns="45720" rIns="91440" bIns="45720" rtlCol="0" anchor="ctr">
                <a:noAutofit/>
              </a:bodyPr>
              <a:lstStyle/>
              <a:p>
                <a:pPr>
                  <a:lnSpc>
                    <a:spcPct val="90000"/>
                  </a:lnSpc>
                </a:pPr>
                <a:r>
                  <a:rPr lang="en-CA" sz="2400" dirty="0">
                    <a:latin typeface="+mj-lt"/>
                  </a:rPr>
                  <a:t>$448.3 million</a:t>
                </a:r>
                <a:br>
                  <a:rPr lang="en-CA" sz="2400" dirty="0">
                    <a:latin typeface="+mj-lt"/>
                  </a:rPr>
                </a:br>
                <a:r>
                  <a:rPr lang="en-CA" sz="1400" dirty="0">
                    <a:latin typeface="+mj-lt"/>
                  </a:rPr>
                  <a:t>hybrid APCs</a:t>
                </a:r>
              </a:p>
            </p:txBody>
          </p:sp>
        </p:grpSp>
      </p:gr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a:xfrm>
            <a:off x="832260" y="1037069"/>
            <a:ext cx="10515600" cy="552542"/>
          </a:xfrm>
        </p:spPr>
        <p:txBody>
          <a:bodyPr/>
          <a:lstStyle/>
          <a:p>
            <a:r>
              <a:rPr lang="en-CA" dirty="0"/>
              <a:t>Oligopoly APCs 2015-2018 </a:t>
            </a:r>
          </a:p>
        </p:txBody>
      </p:sp>
    </p:spTree>
    <p:extLst>
      <p:ext uri="{BB962C8B-B14F-4D97-AF65-F5344CB8AC3E}">
        <p14:creationId xmlns:p14="http://schemas.microsoft.com/office/powerpoint/2010/main" val="922942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endParaRPr lang="en-CA" dirty="0"/>
          </a:p>
        </p:txBody>
      </p:sp>
      <p:sp>
        <p:nvSpPr>
          <p:cNvPr id="4" name="Slide Number Placeholder 3"/>
          <p:cNvSpPr>
            <a:spLocks noGrp="1"/>
          </p:cNvSpPr>
          <p:nvPr>
            <p:ph type="sldNum" sz="quarter" idx="12"/>
          </p:nvPr>
        </p:nvSpPr>
        <p:spPr/>
        <p:txBody>
          <a:bodyPr/>
          <a:lstStyle/>
          <a:p>
            <a:fld id="{5B919BDA-52F5-1041-B324-ECAD05BA811E}" type="slidenum">
              <a:rPr lang="en-US" smtClean="0"/>
              <a:pPr/>
              <a:t>15</a:t>
            </a:fld>
            <a:endParaRPr lang="en-US"/>
          </a:p>
        </p:txBody>
      </p:sp>
      <p:sp>
        <p:nvSpPr>
          <p:cNvPr id="5" name="Text Placeholder 4"/>
          <p:cNvSpPr>
            <a:spLocks noGrp="1"/>
          </p:cNvSpPr>
          <p:nvPr>
            <p:ph type="body" sz="quarter" idx="13"/>
          </p:nvPr>
        </p:nvSpPr>
        <p:spPr/>
        <p:txBody>
          <a:bodyPr/>
          <a:lstStyle/>
          <a:p>
            <a:r>
              <a:rPr lang="en-CA" dirty="0"/>
              <a:t>APCs per year and oligopoly publisher</a:t>
            </a:r>
          </a:p>
        </p:txBody>
      </p:sp>
      <p:pic>
        <p:nvPicPr>
          <p:cNvPr id="9" name="Content Placeholder 8">
            <a:extLst>
              <a:ext uri="{FF2B5EF4-FFF2-40B4-BE49-F238E27FC236}">
                <a16:creationId xmlns:a16="http://schemas.microsoft.com/office/drawing/2014/main" id="{B663B088-A997-F4F3-E2CA-80161A589D3B}"/>
              </a:ext>
            </a:extLst>
          </p:cNvPr>
          <p:cNvPicPr>
            <a:picLocks noGrp="1" noChangeAspect="1"/>
          </p:cNvPicPr>
          <p:nvPr>
            <p:ph idx="1"/>
          </p:nvPr>
        </p:nvPicPr>
        <p:blipFill>
          <a:blip r:embed="rId3"/>
          <a:stretch>
            <a:fillRect/>
          </a:stretch>
        </p:blipFill>
        <p:spPr>
          <a:xfrm>
            <a:off x="670028" y="1602916"/>
            <a:ext cx="10508400" cy="4968829"/>
          </a:xfrm>
        </p:spPr>
      </p:pic>
    </p:spTree>
    <p:extLst>
      <p:ext uri="{BB962C8B-B14F-4D97-AF65-F5344CB8AC3E}">
        <p14:creationId xmlns:p14="http://schemas.microsoft.com/office/powerpoint/2010/main" val="74510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Results</a:t>
            </a:r>
          </a:p>
        </p:txBody>
      </p:sp>
      <p:sp>
        <p:nvSpPr>
          <p:cNvPr id="4" name="Slide Number Placeholder 3"/>
          <p:cNvSpPr>
            <a:spLocks noGrp="1"/>
          </p:cNvSpPr>
          <p:nvPr>
            <p:ph type="sldNum" sz="quarter" idx="12"/>
          </p:nvPr>
        </p:nvSpPr>
        <p:spPr/>
        <p:txBody>
          <a:bodyPr/>
          <a:lstStyle/>
          <a:p>
            <a:fld id="{5B919BDA-52F5-1041-B324-ECAD05BA811E}" type="slidenum">
              <a:rPr lang="en-CA" smtClean="0"/>
              <a:pPr/>
              <a:t>16</a:t>
            </a:fld>
            <a:endParaRPr lang="en-CA"/>
          </a:p>
        </p:txBody>
      </p:sp>
      <p:sp>
        <p:nvSpPr>
          <p:cNvPr id="5" name="Text Placeholder 4"/>
          <p:cNvSpPr>
            <a:spLocks noGrp="1"/>
          </p:cNvSpPr>
          <p:nvPr>
            <p:ph type="body" sz="quarter" idx="13"/>
          </p:nvPr>
        </p:nvSpPr>
        <p:spPr/>
        <p:txBody>
          <a:bodyPr/>
          <a:lstStyle/>
          <a:p>
            <a:r>
              <a:rPr lang="en-CA" dirty="0"/>
              <a:t>Gold and hybrid APCs per publisher</a:t>
            </a:r>
          </a:p>
        </p:txBody>
      </p:sp>
      <p:sp>
        <p:nvSpPr>
          <p:cNvPr id="3" name="Footer Placeholder 2"/>
          <p:cNvSpPr>
            <a:spLocks noGrp="1"/>
          </p:cNvSpPr>
          <p:nvPr>
            <p:ph type="ftr" sz="quarter" idx="11"/>
          </p:nvPr>
        </p:nvSpPr>
        <p:spPr/>
        <p:txBody>
          <a:bodyPr/>
          <a:lstStyle/>
          <a:p>
            <a:endParaRPr lang="en-US" dirty="0"/>
          </a:p>
        </p:txBody>
      </p:sp>
      <p:sp>
        <p:nvSpPr>
          <p:cNvPr id="12" name="Content Placeholder 11">
            <a:extLst>
              <a:ext uri="{FF2B5EF4-FFF2-40B4-BE49-F238E27FC236}">
                <a16:creationId xmlns:a16="http://schemas.microsoft.com/office/drawing/2014/main" id="{FBE99900-B5FF-46A7-AD55-48C7FFA40CEB}"/>
              </a:ext>
            </a:extLst>
          </p:cNvPr>
          <p:cNvSpPr>
            <a:spLocks noGrp="1"/>
          </p:cNvSpPr>
          <p:nvPr>
            <p:ph idx="14"/>
          </p:nvPr>
        </p:nvSpPr>
        <p:spPr>
          <a:xfrm>
            <a:off x="832259" y="1558680"/>
            <a:ext cx="4914128" cy="4797670"/>
          </a:xfrm>
        </p:spPr>
        <p:txBody>
          <a:bodyPr>
            <a:normAutofit fontScale="92500" lnSpcReduction="10000"/>
          </a:bodyPr>
          <a:lstStyle/>
          <a:p>
            <a:r>
              <a:rPr lang="en-CA" sz="2600" dirty="0"/>
              <a:t>Different OA “portfolios”</a:t>
            </a:r>
            <a:br>
              <a:rPr lang="en-CA" sz="2600" dirty="0"/>
            </a:br>
            <a:r>
              <a:rPr lang="en-CA" sz="2400" i="1" dirty="0"/>
              <a:t>% of USD from gold/hybrid APCs</a:t>
            </a:r>
            <a:endParaRPr lang="en-CA" i="1" dirty="0"/>
          </a:p>
          <a:p>
            <a:pPr lvl="1"/>
            <a:r>
              <a:rPr lang="en-CA" sz="2400" dirty="0"/>
              <a:t>Elsevier:		21% / </a:t>
            </a:r>
            <a:r>
              <a:rPr lang="en-CA" sz="2400" dirty="0">
                <a:highlight>
                  <a:srgbClr val="ED7D31"/>
                </a:highlight>
              </a:rPr>
              <a:t>79%</a:t>
            </a:r>
          </a:p>
          <a:p>
            <a:pPr lvl="1"/>
            <a:r>
              <a:rPr lang="en-CA" sz="2400" dirty="0"/>
              <a:t>Sage:		</a:t>
            </a:r>
            <a:r>
              <a:rPr lang="en-CA" sz="2400" dirty="0">
                <a:highlight>
                  <a:srgbClr val="F5C815"/>
                </a:highlight>
              </a:rPr>
              <a:t>71%</a:t>
            </a:r>
            <a:r>
              <a:rPr lang="en-CA" sz="2400" dirty="0"/>
              <a:t> / 29%</a:t>
            </a:r>
          </a:p>
          <a:p>
            <a:pPr lvl="1"/>
            <a:r>
              <a:rPr lang="en-CA" sz="2400" dirty="0"/>
              <a:t>Springer-Nature:	</a:t>
            </a:r>
            <a:r>
              <a:rPr lang="en-CA" sz="2400" dirty="0">
                <a:highlight>
                  <a:srgbClr val="F5C815"/>
                </a:highlight>
              </a:rPr>
              <a:t>75%</a:t>
            </a:r>
            <a:r>
              <a:rPr lang="en-CA" sz="2400" dirty="0"/>
              <a:t> / 25%</a:t>
            </a:r>
          </a:p>
          <a:p>
            <a:pPr lvl="1"/>
            <a:r>
              <a:rPr lang="en-CA" sz="2400" dirty="0"/>
              <a:t>Taylor &amp;Francis:	</a:t>
            </a:r>
            <a:r>
              <a:rPr lang="en-CA" sz="2400" dirty="0">
                <a:highlight>
                  <a:srgbClr val="F5C815"/>
                </a:highlight>
              </a:rPr>
              <a:t>66%</a:t>
            </a:r>
            <a:r>
              <a:rPr lang="en-CA" sz="2400" dirty="0"/>
              <a:t> / 34%</a:t>
            </a:r>
          </a:p>
          <a:p>
            <a:pPr lvl="1"/>
            <a:r>
              <a:rPr lang="en-CA" sz="2400" dirty="0"/>
              <a:t>Wiley:		37% / </a:t>
            </a:r>
            <a:r>
              <a:rPr lang="en-CA" sz="2400" dirty="0">
                <a:highlight>
                  <a:srgbClr val="ED7D31"/>
                </a:highlight>
              </a:rPr>
              <a:t>63%</a:t>
            </a:r>
          </a:p>
          <a:p>
            <a:r>
              <a:rPr lang="en-CA" sz="2600" dirty="0"/>
              <a:t>Diamond OA</a:t>
            </a:r>
            <a:br>
              <a:rPr lang="en-CA" sz="2600" dirty="0"/>
            </a:br>
            <a:r>
              <a:rPr lang="en-CA" sz="2400" i="1" dirty="0"/>
              <a:t>% of gold OA w/out APC</a:t>
            </a:r>
            <a:endParaRPr lang="en-CA" sz="2400" dirty="0"/>
          </a:p>
          <a:p>
            <a:pPr lvl="1"/>
            <a:r>
              <a:rPr lang="en-CA" sz="2400" dirty="0"/>
              <a:t>Elsevier:		53%</a:t>
            </a:r>
            <a:r>
              <a:rPr lang="en-CA" sz="2200" dirty="0"/>
              <a:t> (22,888)</a:t>
            </a:r>
          </a:p>
          <a:p>
            <a:pPr lvl="1"/>
            <a:r>
              <a:rPr lang="en-CA" sz="2400" dirty="0"/>
              <a:t>Sage:		  4% </a:t>
            </a:r>
            <a:r>
              <a:rPr lang="en-CA" sz="2200" dirty="0"/>
              <a:t>(619)</a:t>
            </a:r>
          </a:p>
          <a:p>
            <a:pPr lvl="1"/>
            <a:r>
              <a:rPr lang="en-CA" sz="2400" dirty="0"/>
              <a:t>Springer-Nature:	  7% </a:t>
            </a:r>
            <a:r>
              <a:rPr lang="en-CA" sz="2200" dirty="0"/>
              <a:t>(16,957)</a:t>
            </a:r>
          </a:p>
          <a:p>
            <a:pPr lvl="1"/>
            <a:r>
              <a:rPr lang="en-CA" sz="2400" dirty="0"/>
              <a:t>Taylor &amp; Francis:	10% </a:t>
            </a:r>
            <a:r>
              <a:rPr lang="en-CA" sz="2200" dirty="0"/>
              <a:t>(2,717)</a:t>
            </a:r>
          </a:p>
          <a:p>
            <a:pPr lvl="1"/>
            <a:r>
              <a:rPr lang="en-CA" sz="2400" dirty="0"/>
              <a:t>Wiley:		  2%</a:t>
            </a:r>
            <a:r>
              <a:rPr lang="en-CA" sz="2200" dirty="0"/>
              <a:t> (442)</a:t>
            </a:r>
          </a:p>
        </p:txBody>
      </p:sp>
      <p:pic>
        <p:nvPicPr>
          <p:cNvPr id="9" name="Content Placeholder 8">
            <a:extLst>
              <a:ext uri="{FF2B5EF4-FFF2-40B4-BE49-F238E27FC236}">
                <a16:creationId xmlns:a16="http://schemas.microsoft.com/office/drawing/2014/main" id="{05DA13C9-5003-694B-A85E-8C46FA2D2ECC}"/>
              </a:ext>
            </a:extLst>
          </p:cNvPr>
          <p:cNvPicPr>
            <a:picLocks noGrp="1" noChangeAspect="1"/>
          </p:cNvPicPr>
          <p:nvPr>
            <p:ph idx="15"/>
          </p:nvPr>
        </p:nvPicPr>
        <p:blipFill>
          <a:blip r:embed="rId3"/>
          <a:stretch>
            <a:fillRect/>
          </a:stretch>
        </p:blipFill>
        <p:spPr>
          <a:xfrm>
            <a:off x="6143339" y="1602916"/>
            <a:ext cx="5216525" cy="2374067"/>
          </a:xfrm>
          <a:prstGeom prst="rect">
            <a:avLst/>
          </a:prstGeom>
        </p:spPr>
      </p:pic>
      <p:pic>
        <p:nvPicPr>
          <p:cNvPr id="10" name="Picture 9">
            <a:extLst>
              <a:ext uri="{FF2B5EF4-FFF2-40B4-BE49-F238E27FC236}">
                <a16:creationId xmlns:a16="http://schemas.microsoft.com/office/drawing/2014/main" id="{1571B212-441D-A818-2920-4BAFE81FEF93}"/>
              </a:ext>
            </a:extLst>
          </p:cNvPr>
          <p:cNvPicPr>
            <a:picLocks noChangeAspect="1"/>
          </p:cNvPicPr>
          <p:nvPr/>
        </p:nvPicPr>
        <p:blipFill>
          <a:blip r:embed="rId4"/>
          <a:stretch>
            <a:fillRect/>
          </a:stretch>
        </p:blipFill>
        <p:spPr>
          <a:xfrm>
            <a:off x="6143339" y="4009696"/>
            <a:ext cx="5216400" cy="2375230"/>
          </a:xfrm>
          <a:prstGeom prst="rect">
            <a:avLst/>
          </a:prstGeom>
        </p:spPr>
      </p:pic>
    </p:spTree>
    <p:extLst>
      <p:ext uri="{BB962C8B-B14F-4D97-AF65-F5344CB8AC3E}">
        <p14:creationId xmlns:p14="http://schemas.microsoft.com/office/powerpoint/2010/main" val="3770829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endParaRPr lang="en-CA" dirty="0"/>
          </a:p>
        </p:txBody>
      </p:sp>
      <p:sp>
        <p:nvSpPr>
          <p:cNvPr id="4" name="Slide Number Placeholder 3"/>
          <p:cNvSpPr>
            <a:spLocks noGrp="1"/>
          </p:cNvSpPr>
          <p:nvPr>
            <p:ph type="sldNum" sz="quarter" idx="12"/>
          </p:nvPr>
        </p:nvSpPr>
        <p:spPr/>
        <p:txBody>
          <a:bodyPr/>
          <a:lstStyle/>
          <a:p>
            <a:fld id="{5B919BDA-52F5-1041-B324-ECAD05BA811E}" type="slidenum">
              <a:rPr lang="en-US" smtClean="0"/>
              <a:pPr/>
              <a:t>17</a:t>
            </a:fld>
            <a:endParaRPr lang="en-US"/>
          </a:p>
        </p:txBody>
      </p:sp>
      <p:sp>
        <p:nvSpPr>
          <p:cNvPr id="5" name="Text Placeholder 4"/>
          <p:cNvSpPr>
            <a:spLocks noGrp="1"/>
          </p:cNvSpPr>
          <p:nvPr>
            <p:ph type="body" sz="quarter" idx="13"/>
          </p:nvPr>
        </p:nvSpPr>
        <p:spPr/>
        <p:txBody>
          <a:bodyPr/>
          <a:lstStyle/>
          <a:p>
            <a:r>
              <a:rPr lang="en-CA" dirty="0"/>
              <a:t>APCs per journal</a:t>
            </a:r>
          </a:p>
        </p:txBody>
      </p:sp>
      <p:sp>
        <p:nvSpPr>
          <p:cNvPr id="12" name="Content Placeholder 11">
            <a:extLst>
              <a:ext uri="{FF2B5EF4-FFF2-40B4-BE49-F238E27FC236}">
                <a16:creationId xmlns:a16="http://schemas.microsoft.com/office/drawing/2014/main" id="{FBE99900-B5FF-46A7-AD55-48C7FFA40CEB}"/>
              </a:ext>
            </a:extLst>
          </p:cNvPr>
          <p:cNvSpPr>
            <a:spLocks noGrp="1"/>
          </p:cNvSpPr>
          <p:nvPr>
            <p:ph idx="14"/>
          </p:nvPr>
        </p:nvSpPr>
        <p:spPr/>
        <p:txBody>
          <a:bodyPr/>
          <a:lstStyle/>
          <a:p>
            <a:r>
              <a:rPr lang="fr-CA" dirty="0"/>
              <a:t>Top 50 by total APC</a:t>
            </a:r>
          </a:p>
        </p:txBody>
      </p:sp>
      <p:sp>
        <p:nvSpPr>
          <p:cNvPr id="7" name="Content Placeholder 6">
            <a:extLst>
              <a:ext uri="{FF2B5EF4-FFF2-40B4-BE49-F238E27FC236}">
                <a16:creationId xmlns:a16="http://schemas.microsoft.com/office/drawing/2014/main" id="{C0291CFB-3AB8-4BA2-86CF-C05284182C80}"/>
              </a:ext>
            </a:extLst>
          </p:cNvPr>
          <p:cNvSpPr>
            <a:spLocks noGrp="1"/>
          </p:cNvSpPr>
          <p:nvPr>
            <p:ph idx="15"/>
          </p:nvPr>
        </p:nvSpPr>
        <p:spPr/>
        <p:txBody>
          <a:bodyPr/>
          <a:lstStyle/>
          <a:p>
            <a:r>
              <a:rPr lang="fr-CA" dirty="0"/>
              <a:t>Top 50 by </a:t>
            </a:r>
            <a:r>
              <a:rPr lang="fr-CA" dirty="0" err="1"/>
              <a:t>average</a:t>
            </a:r>
            <a:r>
              <a:rPr lang="fr-CA" dirty="0"/>
              <a:t> APC</a:t>
            </a:r>
            <a:endParaRPr lang="en-CA" dirty="0"/>
          </a:p>
        </p:txBody>
      </p:sp>
      <p:pic>
        <p:nvPicPr>
          <p:cNvPr id="6" name="Picture 5">
            <a:extLst>
              <a:ext uri="{FF2B5EF4-FFF2-40B4-BE49-F238E27FC236}">
                <a16:creationId xmlns:a16="http://schemas.microsoft.com/office/drawing/2014/main" id="{1804236E-6A38-F90A-D25E-C3CEBEB9456C}"/>
              </a:ext>
            </a:extLst>
          </p:cNvPr>
          <p:cNvPicPr>
            <a:picLocks noChangeAspect="1"/>
          </p:cNvPicPr>
          <p:nvPr/>
        </p:nvPicPr>
        <p:blipFill>
          <a:blip r:embed="rId3"/>
          <a:stretch>
            <a:fillRect/>
          </a:stretch>
        </p:blipFill>
        <p:spPr>
          <a:xfrm>
            <a:off x="288334" y="2061366"/>
            <a:ext cx="4722125" cy="4622009"/>
          </a:xfrm>
          <a:prstGeom prst="rect">
            <a:avLst/>
          </a:prstGeom>
        </p:spPr>
      </p:pic>
      <p:pic>
        <p:nvPicPr>
          <p:cNvPr id="8" name="Picture 7">
            <a:extLst>
              <a:ext uri="{FF2B5EF4-FFF2-40B4-BE49-F238E27FC236}">
                <a16:creationId xmlns:a16="http://schemas.microsoft.com/office/drawing/2014/main" id="{1B0F53F0-1F0D-F1C9-17B6-F5136C11775B}"/>
              </a:ext>
            </a:extLst>
          </p:cNvPr>
          <p:cNvPicPr>
            <a:picLocks noChangeAspect="1"/>
          </p:cNvPicPr>
          <p:nvPr/>
        </p:nvPicPr>
        <p:blipFill>
          <a:blip r:embed="rId4"/>
          <a:stretch>
            <a:fillRect/>
          </a:stretch>
        </p:blipFill>
        <p:spPr>
          <a:xfrm>
            <a:off x="5809365" y="2061366"/>
            <a:ext cx="4719344" cy="4622009"/>
          </a:xfrm>
          <a:prstGeom prst="rect">
            <a:avLst/>
          </a:prstGeom>
        </p:spPr>
      </p:pic>
      <p:pic>
        <p:nvPicPr>
          <p:cNvPr id="14" name="Picture 13">
            <a:extLst>
              <a:ext uri="{FF2B5EF4-FFF2-40B4-BE49-F238E27FC236}">
                <a16:creationId xmlns:a16="http://schemas.microsoft.com/office/drawing/2014/main" id="{34D1810C-E59C-48D7-BB59-DB0BD751B362}"/>
              </a:ext>
            </a:extLst>
          </p:cNvPr>
          <p:cNvPicPr>
            <a:picLocks noChangeAspect="1"/>
          </p:cNvPicPr>
          <p:nvPr/>
        </p:nvPicPr>
        <p:blipFill rotWithShape="1">
          <a:blip r:embed="rId5"/>
          <a:srcRect l="23811" t="5558" r="54770" b="54652"/>
          <a:stretch/>
        </p:blipFill>
        <p:spPr>
          <a:xfrm>
            <a:off x="4506802" y="5743949"/>
            <a:ext cx="1089220" cy="939426"/>
          </a:xfrm>
          <a:prstGeom prst="rect">
            <a:avLst/>
          </a:prstGeom>
        </p:spPr>
      </p:pic>
    </p:spTree>
    <p:extLst>
      <p:ext uri="{BB962C8B-B14F-4D97-AF65-F5344CB8AC3E}">
        <p14:creationId xmlns:p14="http://schemas.microsoft.com/office/powerpoint/2010/main" val="2267699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endParaRPr lang="en-CA" dirty="0"/>
          </a:p>
        </p:txBody>
      </p:sp>
      <p:sp>
        <p:nvSpPr>
          <p:cNvPr id="4" name="Slide Number Placeholder 3"/>
          <p:cNvSpPr>
            <a:spLocks noGrp="1"/>
          </p:cNvSpPr>
          <p:nvPr>
            <p:ph type="sldNum" sz="quarter" idx="12"/>
          </p:nvPr>
        </p:nvSpPr>
        <p:spPr/>
        <p:txBody>
          <a:bodyPr/>
          <a:lstStyle/>
          <a:p>
            <a:fld id="{5B919BDA-52F5-1041-B324-ECAD05BA811E}" type="slidenum">
              <a:rPr lang="en-US" smtClean="0"/>
              <a:pPr/>
              <a:t>18</a:t>
            </a:fld>
            <a:endParaRPr lang="en-US"/>
          </a:p>
        </p:txBody>
      </p:sp>
      <p:sp>
        <p:nvSpPr>
          <p:cNvPr id="5" name="Text Placeholder 4"/>
          <p:cNvSpPr>
            <a:spLocks noGrp="1"/>
          </p:cNvSpPr>
          <p:nvPr>
            <p:ph type="body" sz="quarter" idx="13"/>
          </p:nvPr>
        </p:nvSpPr>
        <p:spPr/>
        <p:txBody>
          <a:bodyPr/>
          <a:lstStyle/>
          <a:p>
            <a:r>
              <a:rPr lang="en-CA" dirty="0"/>
              <a:t>OA per OECD Fields of Science </a:t>
            </a:r>
            <a:r>
              <a:rPr lang="en-CA" sz="3000" dirty="0"/>
              <a:t>(fractionalized)</a:t>
            </a:r>
          </a:p>
        </p:txBody>
      </p:sp>
      <p:pic>
        <p:nvPicPr>
          <p:cNvPr id="8" name="Content Placeholder 7">
            <a:extLst>
              <a:ext uri="{FF2B5EF4-FFF2-40B4-BE49-F238E27FC236}">
                <a16:creationId xmlns:a16="http://schemas.microsoft.com/office/drawing/2014/main" id="{4FA2A9D4-ABBA-AB7B-8DC0-88AA5DCECF4C}"/>
              </a:ext>
            </a:extLst>
          </p:cNvPr>
          <p:cNvPicPr>
            <a:picLocks noGrp="1" noChangeAspect="1"/>
          </p:cNvPicPr>
          <p:nvPr>
            <p:ph idx="1"/>
          </p:nvPr>
        </p:nvPicPr>
        <p:blipFill>
          <a:blip r:embed="rId3"/>
          <a:stretch>
            <a:fillRect/>
          </a:stretch>
        </p:blipFill>
        <p:spPr>
          <a:xfrm>
            <a:off x="832260" y="1570039"/>
            <a:ext cx="10515600" cy="4976355"/>
          </a:xfrm>
          <a:prstGeom prst="rect">
            <a:avLst/>
          </a:prstGeom>
        </p:spPr>
      </p:pic>
    </p:spTree>
    <p:extLst>
      <p:ext uri="{BB962C8B-B14F-4D97-AF65-F5344CB8AC3E}">
        <p14:creationId xmlns:p14="http://schemas.microsoft.com/office/powerpoint/2010/main" val="851860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30363"/>
            <a:ext cx="12192000" cy="2387600"/>
          </a:xfrm>
        </p:spPr>
        <p:txBody>
          <a:bodyPr>
            <a:normAutofit/>
          </a:bodyPr>
          <a:lstStyle/>
          <a:p>
            <a:r>
              <a:rPr lang="fr-CA" sz="5400" dirty="0"/>
              <a:t>Limitations</a:t>
            </a:r>
            <a:endParaRPr lang="en-CA" sz="5400" dirty="0"/>
          </a:p>
        </p:txBody>
      </p:sp>
    </p:spTree>
    <p:extLst>
      <p:ext uri="{BB962C8B-B14F-4D97-AF65-F5344CB8AC3E}">
        <p14:creationId xmlns:p14="http://schemas.microsoft.com/office/powerpoint/2010/main" val="3223590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EF441F4-0C90-252E-95A6-FE337FA667F6}"/>
              </a:ext>
            </a:extLst>
          </p:cNvPr>
          <p:cNvSpPr>
            <a:spLocks noGrp="1"/>
          </p:cNvSpPr>
          <p:nvPr>
            <p:ph type="title"/>
          </p:nvPr>
        </p:nvSpPr>
        <p:spPr>
          <a:xfrm>
            <a:off x="838200" y="394621"/>
            <a:ext cx="10515600" cy="596777"/>
          </a:xfrm>
        </p:spPr>
        <p:txBody>
          <a:bodyPr/>
          <a:lstStyle/>
          <a:p>
            <a:r>
              <a:rPr lang="en-US" dirty="0"/>
              <a:t>Oligopoly’s Shift to OA</a:t>
            </a:r>
          </a:p>
        </p:txBody>
      </p:sp>
      <p:sp>
        <p:nvSpPr>
          <p:cNvPr id="3" name="Slide Number Placeholder 2">
            <a:extLst>
              <a:ext uri="{FF2B5EF4-FFF2-40B4-BE49-F238E27FC236}">
                <a16:creationId xmlns:a16="http://schemas.microsoft.com/office/drawing/2014/main" id="{9CE73E09-1DD4-4DAF-3724-34640CB878BB}"/>
              </a:ext>
            </a:extLst>
          </p:cNvPr>
          <p:cNvSpPr>
            <a:spLocks noGrp="1"/>
          </p:cNvSpPr>
          <p:nvPr>
            <p:ph type="sldNum" sz="quarter" idx="12"/>
          </p:nvPr>
        </p:nvSpPr>
        <p:spPr/>
        <p:txBody>
          <a:bodyPr/>
          <a:lstStyle/>
          <a:p>
            <a:fld id="{5B919BDA-52F5-1041-B324-ECAD05BA811E}" type="slidenum">
              <a:rPr lang="en-US" smtClean="0"/>
              <a:pPr/>
              <a:t>2</a:t>
            </a:fld>
            <a:endParaRPr lang="en-US"/>
          </a:p>
        </p:txBody>
      </p:sp>
      <p:sp>
        <p:nvSpPr>
          <p:cNvPr id="9" name="Text Placeholder 8">
            <a:extLst>
              <a:ext uri="{FF2B5EF4-FFF2-40B4-BE49-F238E27FC236}">
                <a16:creationId xmlns:a16="http://schemas.microsoft.com/office/drawing/2014/main" id="{A54A2261-1044-D987-9A43-C740DA1DEDF9}"/>
              </a:ext>
            </a:extLst>
          </p:cNvPr>
          <p:cNvSpPr>
            <a:spLocks noGrp="1"/>
          </p:cNvSpPr>
          <p:nvPr>
            <p:ph type="body" sz="quarter" idx="13"/>
          </p:nvPr>
        </p:nvSpPr>
        <p:spPr/>
        <p:txBody>
          <a:bodyPr/>
          <a:lstStyle/>
          <a:p>
            <a:r>
              <a:rPr lang="en-US" dirty="0"/>
              <a:t>Outline</a:t>
            </a:r>
          </a:p>
        </p:txBody>
      </p:sp>
      <p:sp>
        <p:nvSpPr>
          <p:cNvPr id="5" name="Footer Placeholder 4">
            <a:extLst>
              <a:ext uri="{FF2B5EF4-FFF2-40B4-BE49-F238E27FC236}">
                <a16:creationId xmlns:a16="http://schemas.microsoft.com/office/drawing/2014/main" id="{93CC4708-3F41-09C8-2069-352EBBD75DCC}"/>
              </a:ext>
            </a:extLst>
          </p:cNvPr>
          <p:cNvSpPr>
            <a:spLocks noGrp="1"/>
          </p:cNvSpPr>
          <p:nvPr>
            <p:ph type="ftr" sz="quarter" idx="11"/>
          </p:nvPr>
        </p:nvSpPr>
        <p:spPr/>
        <p:txBody>
          <a:bodyPr/>
          <a:lstStyle/>
          <a:p>
            <a:endParaRPr lang="en-US" dirty="0"/>
          </a:p>
        </p:txBody>
      </p:sp>
      <p:sp>
        <p:nvSpPr>
          <p:cNvPr id="8" name="Content Placeholder 7">
            <a:extLst>
              <a:ext uri="{FF2B5EF4-FFF2-40B4-BE49-F238E27FC236}">
                <a16:creationId xmlns:a16="http://schemas.microsoft.com/office/drawing/2014/main" id="{B9DD6DE4-ADB3-6188-992D-5E2140E6F40D}"/>
              </a:ext>
            </a:extLst>
          </p:cNvPr>
          <p:cNvSpPr>
            <a:spLocks noGrp="1"/>
          </p:cNvSpPr>
          <p:nvPr>
            <p:ph idx="14"/>
          </p:nvPr>
        </p:nvSpPr>
        <p:spPr>
          <a:xfrm>
            <a:off x="832259" y="1558680"/>
            <a:ext cx="7654515" cy="4797670"/>
          </a:xfrm>
        </p:spPr>
        <p:txBody>
          <a:bodyPr>
            <a:normAutofit/>
          </a:bodyPr>
          <a:lstStyle/>
          <a:p>
            <a:r>
              <a:rPr lang="en-CA" dirty="0"/>
              <a:t>Introduction and research questions</a:t>
            </a:r>
          </a:p>
          <a:p>
            <a:r>
              <a:rPr lang="en-CA" dirty="0"/>
              <a:t>Methods</a:t>
            </a:r>
          </a:p>
          <a:p>
            <a:r>
              <a:rPr lang="en-CA" dirty="0"/>
              <a:t>Results</a:t>
            </a:r>
          </a:p>
          <a:p>
            <a:r>
              <a:rPr lang="en-CA" dirty="0"/>
              <a:t>Limitations</a:t>
            </a:r>
          </a:p>
          <a:p>
            <a:r>
              <a:rPr lang="en-CA" dirty="0"/>
              <a:t>Conclusions and outlook</a:t>
            </a:r>
          </a:p>
          <a:p>
            <a:endParaRPr lang="en-CA" dirty="0">
              <a:latin typeface="Calibri Light" panose="020F0302020204030204" pitchFamily="34" charset="0"/>
              <a:cs typeface="Times New Roman" panose="02020603050405020304" pitchFamily="18" charset="0"/>
            </a:endParaRPr>
          </a:p>
        </p:txBody>
      </p:sp>
    </p:spTree>
    <p:extLst>
      <p:ext uri="{BB962C8B-B14F-4D97-AF65-F5344CB8AC3E}">
        <p14:creationId xmlns:p14="http://schemas.microsoft.com/office/powerpoint/2010/main" val="25744645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Limitations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20</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a:t>Data </a:t>
            </a:r>
            <a:r>
              <a:rPr lang="fr-CA" dirty="0" err="1"/>
              <a:t>quality</a:t>
            </a:r>
            <a:endParaRPr lang="en-CA"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200" y="1570402"/>
            <a:ext cx="10820360" cy="5151073"/>
          </a:xfrm>
        </p:spPr>
        <p:txBody>
          <a:bodyPr>
            <a:normAutofit/>
          </a:bodyPr>
          <a:lstStyle/>
          <a:p>
            <a:r>
              <a:rPr lang="en-CA" dirty="0"/>
              <a:t>WoS</a:t>
            </a:r>
          </a:p>
          <a:p>
            <a:pPr lvl="1"/>
            <a:r>
              <a:rPr lang="en-CA" dirty="0"/>
              <a:t>Bias against non-English, non-Western publications</a:t>
            </a:r>
          </a:p>
          <a:p>
            <a:pPr lvl="1"/>
            <a:r>
              <a:rPr lang="en-CA" dirty="0"/>
              <a:t>Focus on STEMM</a:t>
            </a:r>
          </a:p>
          <a:p>
            <a:r>
              <a:rPr lang="en-CA" dirty="0"/>
              <a:t>Unclear who paid APC of multi-authored publications</a:t>
            </a:r>
          </a:p>
          <a:p>
            <a:r>
              <a:rPr lang="en-CA" dirty="0"/>
              <a:t>Estimation, not calculation of actual prices paid</a:t>
            </a:r>
          </a:p>
          <a:p>
            <a:pPr lvl="1"/>
            <a:r>
              <a:rPr lang="en-CA" dirty="0"/>
              <a:t>Do not account for discounts or waivers</a:t>
            </a:r>
          </a:p>
        </p:txBody>
      </p:sp>
    </p:spTree>
    <p:extLst>
      <p:ext uri="{BB962C8B-B14F-4D97-AF65-F5344CB8AC3E}">
        <p14:creationId xmlns:p14="http://schemas.microsoft.com/office/powerpoint/2010/main" val="740995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Limitations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21</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a:t>Data </a:t>
            </a:r>
            <a:r>
              <a:rPr lang="fr-CA" dirty="0" err="1"/>
              <a:t>quality</a:t>
            </a:r>
            <a:endParaRPr lang="en-CA"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200" y="1570402"/>
            <a:ext cx="10820360" cy="5151073"/>
          </a:xfrm>
        </p:spPr>
        <p:txBody>
          <a:bodyPr>
            <a:normAutofit/>
          </a:bodyPr>
          <a:lstStyle/>
          <a:p>
            <a:r>
              <a:rPr lang="en-CA" dirty="0"/>
              <a:t>Consistency of </a:t>
            </a:r>
            <a:r>
              <a:rPr lang="en-CA" dirty="0" err="1"/>
              <a:t>Unpaywall</a:t>
            </a:r>
            <a:endParaRPr lang="en-CA" dirty="0"/>
          </a:p>
          <a:p>
            <a:pPr lvl="1"/>
            <a:r>
              <a:rPr lang="en-CA" dirty="0"/>
              <a:t>Significant decline of number of hybrid publications from 04/2020 to 03/2022 snapshot</a:t>
            </a:r>
          </a:p>
          <a:p>
            <a:pPr lvl="1"/>
            <a:r>
              <a:rPr lang="en-CA" dirty="0"/>
              <a:t>Differentiation between hybrid (APC) and bronze (no APC?) based on availability of license</a:t>
            </a:r>
          </a:p>
          <a:p>
            <a:pPr lvl="1"/>
            <a:endParaRPr lang="en-CA" dirty="0"/>
          </a:p>
          <a:p>
            <a:pPr lvl="1"/>
            <a:r>
              <a:rPr lang="en-CA" dirty="0"/>
              <a:t>Difference 2020 vs 2022 amounts (table in results tab)</a:t>
            </a:r>
          </a:p>
          <a:p>
            <a:pPr marL="360362" lvl="1" indent="0">
              <a:buNone/>
            </a:pPr>
            <a:endParaRPr lang="en-CA" dirty="0"/>
          </a:p>
        </p:txBody>
      </p:sp>
    </p:spTree>
    <p:extLst>
      <p:ext uri="{BB962C8B-B14F-4D97-AF65-F5344CB8AC3E}">
        <p14:creationId xmlns:p14="http://schemas.microsoft.com/office/powerpoint/2010/main" val="3683293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30363"/>
            <a:ext cx="12192000" cy="2387600"/>
          </a:xfrm>
        </p:spPr>
        <p:txBody>
          <a:bodyPr>
            <a:normAutofit/>
          </a:bodyPr>
          <a:lstStyle/>
          <a:p>
            <a:r>
              <a:rPr lang="fr-CA" sz="5400" dirty="0"/>
              <a:t>C</a:t>
            </a:r>
            <a:r>
              <a:rPr lang="en-CA" sz="5400" dirty="0" err="1"/>
              <a:t>onclusions</a:t>
            </a:r>
            <a:endParaRPr lang="en-CA" sz="5400" dirty="0"/>
          </a:p>
        </p:txBody>
      </p:sp>
    </p:spTree>
    <p:extLst>
      <p:ext uri="{BB962C8B-B14F-4D97-AF65-F5344CB8AC3E}">
        <p14:creationId xmlns:p14="http://schemas.microsoft.com/office/powerpoint/2010/main" val="2095113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28F14-D8F2-AB4D-8851-87B6A19D55DF}"/>
              </a:ext>
            </a:extLst>
          </p:cNvPr>
          <p:cNvSpPr>
            <a:spLocks noGrp="1"/>
          </p:cNvSpPr>
          <p:nvPr>
            <p:ph type="title"/>
          </p:nvPr>
        </p:nvSpPr>
        <p:spPr/>
        <p:txBody>
          <a:bodyPr/>
          <a:lstStyle/>
          <a:p>
            <a:r>
              <a:rPr lang="en-US" dirty="0"/>
              <a:t>Conclusions</a:t>
            </a:r>
          </a:p>
        </p:txBody>
      </p:sp>
      <p:sp>
        <p:nvSpPr>
          <p:cNvPr id="3" name="Slide Number Placeholder 2">
            <a:extLst>
              <a:ext uri="{FF2B5EF4-FFF2-40B4-BE49-F238E27FC236}">
                <a16:creationId xmlns:a16="http://schemas.microsoft.com/office/drawing/2014/main" id="{5F3C7D29-82C9-754E-838E-7AD4E432FEFE}"/>
              </a:ext>
            </a:extLst>
          </p:cNvPr>
          <p:cNvSpPr>
            <a:spLocks noGrp="1"/>
          </p:cNvSpPr>
          <p:nvPr>
            <p:ph type="sldNum" sz="quarter" idx="12"/>
          </p:nvPr>
        </p:nvSpPr>
        <p:spPr/>
        <p:txBody>
          <a:bodyPr/>
          <a:lstStyle/>
          <a:p>
            <a:fld id="{5B919BDA-52F5-1041-B324-ECAD05BA811E}" type="slidenum">
              <a:rPr lang="en-US" smtClean="0"/>
              <a:pPr/>
              <a:t>23</a:t>
            </a:fld>
            <a:endParaRPr lang="en-US"/>
          </a:p>
        </p:txBody>
      </p:sp>
      <p:sp>
        <p:nvSpPr>
          <p:cNvPr id="4" name="Text Placeholder 3">
            <a:extLst>
              <a:ext uri="{FF2B5EF4-FFF2-40B4-BE49-F238E27FC236}">
                <a16:creationId xmlns:a16="http://schemas.microsoft.com/office/drawing/2014/main" id="{2B347179-9C8B-B547-87F0-0BB2CC9AA15D}"/>
              </a:ext>
            </a:extLst>
          </p:cNvPr>
          <p:cNvSpPr>
            <a:spLocks noGrp="1"/>
          </p:cNvSpPr>
          <p:nvPr>
            <p:ph type="body" sz="quarter" idx="13"/>
          </p:nvPr>
        </p:nvSpPr>
        <p:spPr/>
        <p:txBody>
          <a:bodyPr/>
          <a:lstStyle/>
          <a:p>
            <a:r>
              <a:rPr lang="en-US" dirty="0"/>
              <a:t>Oligopoly’s Shift to OA</a:t>
            </a:r>
          </a:p>
        </p:txBody>
      </p:sp>
      <p:sp>
        <p:nvSpPr>
          <p:cNvPr id="5" name="Content Placeholder 4">
            <a:extLst>
              <a:ext uri="{FF2B5EF4-FFF2-40B4-BE49-F238E27FC236}">
                <a16:creationId xmlns:a16="http://schemas.microsoft.com/office/drawing/2014/main" id="{D22BC17A-939E-4937-A319-C371C5706A6E}"/>
              </a:ext>
            </a:extLst>
          </p:cNvPr>
          <p:cNvSpPr>
            <a:spLocks noGrp="1"/>
          </p:cNvSpPr>
          <p:nvPr>
            <p:ph idx="1"/>
          </p:nvPr>
        </p:nvSpPr>
        <p:spPr/>
        <p:txBody>
          <a:bodyPr>
            <a:normAutofit/>
          </a:bodyPr>
          <a:lstStyle/>
          <a:p>
            <a:r>
              <a:rPr lang="en-CA" sz="2600" dirty="0"/>
              <a:t>Commercial publisher model conflicts with principles of OA</a:t>
            </a:r>
          </a:p>
          <a:p>
            <a:pPr lvl="1"/>
            <a:r>
              <a:rPr lang="en-CA" sz="2400" dirty="0"/>
              <a:t>Profits over public good</a:t>
            </a:r>
            <a:r>
              <a:rPr lang="en-CA" sz="2400" dirty="0">
                <a:solidFill>
                  <a:schemeClr val="tx1"/>
                </a:solidFill>
              </a:rPr>
              <a:t> - </a:t>
            </a:r>
            <a:r>
              <a:rPr lang="en-CA" sz="2400" dirty="0">
                <a:solidFill>
                  <a:schemeClr val="bg1"/>
                </a:solidFill>
                <a:highlight>
                  <a:srgbClr val="57C6C8"/>
                </a:highlight>
              </a:rPr>
              <a:t>$1 billion in 4 years for the oligopoly</a:t>
            </a:r>
          </a:p>
          <a:p>
            <a:pPr lvl="1"/>
            <a:r>
              <a:rPr lang="en-CA" sz="2400" dirty="0"/>
              <a:t>Spending money not to improve OA but to finance a business</a:t>
            </a:r>
          </a:p>
          <a:p>
            <a:pPr lvl="1"/>
            <a:endParaRPr lang="en-CA" sz="2600" dirty="0"/>
          </a:p>
          <a:p>
            <a:r>
              <a:rPr lang="en-CA" sz="2600" dirty="0"/>
              <a:t>Inequities of APCs</a:t>
            </a:r>
          </a:p>
          <a:p>
            <a:pPr lvl="1"/>
            <a:r>
              <a:rPr lang="en-CA" sz="2400" dirty="0"/>
              <a:t>Pricing not based on supply and demand</a:t>
            </a:r>
          </a:p>
          <a:p>
            <a:pPr lvl="1"/>
            <a:r>
              <a:rPr lang="en-CA" sz="2400" dirty="0"/>
              <a:t>Exclusion of authors on economic grounds</a:t>
            </a:r>
          </a:p>
          <a:p>
            <a:pPr lvl="1"/>
            <a:r>
              <a:rPr lang="en-CA" sz="2400" dirty="0"/>
              <a:t>Socio-economic factors influence market pricing</a:t>
            </a:r>
          </a:p>
        </p:txBody>
      </p:sp>
      <p:sp>
        <p:nvSpPr>
          <p:cNvPr id="19" name="Text Placeholder 2">
            <a:extLst>
              <a:ext uri="{FF2B5EF4-FFF2-40B4-BE49-F238E27FC236}">
                <a16:creationId xmlns:a16="http://schemas.microsoft.com/office/drawing/2014/main" id="{5D576B29-2FE0-FA4A-821D-39D3D45ADCC0}"/>
              </a:ext>
            </a:extLst>
          </p:cNvPr>
          <p:cNvSpPr txBox="1">
            <a:spLocks/>
          </p:cNvSpPr>
          <p:nvPr/>
        </p:nvSpPr>
        <p:spPr>
          <a:xfrm>
            <a:off x="838200" y="1028700"/>
            <a:ext cx="10515600" cy="45720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CA" dirty="0"/>
          </a:p>
        </p:txBody>
      </p:sp>
    </p:spTree>
    <p:extLst>
      <p:ext uri="{BB962C8B-B14F-4D97-AF65-F5344CB8AC3E}">
        <p14:creationId xmlns:p14="http://schemas.microsoft.com/office/powerpoint/2010/main" val="3330266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000" dirty="0"/>
              <a:t>Thank you!</a:t>
            </a:r>
            <a:br>
              <a:rPr lang="en-US" sz="7000" dirty="0"/>
            </a:br>
            <a:r>
              <a:rPr lang="en-US" sz="2800" dirty="0"/>
              <a:t>Preprint: </a:t>
            </a:r>
            <a:r>
              <a:rPr lang="en-US" sz="2400" dirty="0"/>
              <a:t>https://</a:t>
            </a:r>
            <a:r>
              <a:rPr lang="en-US" sz="2400" dirty="0" err="1"/>
              <a:t>doi.org</a:t>
            </a:r>
            <a:r>
              <a:rPr lang="en-US" sz="2400" dirty="0"/>
              <a:t>/10.5281/zenodo.7057144</a:t>
            </a:r>
            <a:br>
              <a:rPr lang="en-US" sz="9600" dirty="0">
                <a:solidFill>
                  <a:schemeClr val="bg1">
                    <a:lumMod val="75000"/>
                  </a:schemeClr>
                </a:solidFill>
              </a:rPr>
            </a:br>
            <a:endParaRPr lang="en-US" sz="1400" dirty="0"/>
          </a:p>
        </p:txBody>
      </p:sp>
      <p:sp>
        <p:nvSpPr>
          <p:cNvPr id="3" name="Subtitle 2"/>
          <p:cNvSpPr>
            <a:spLocks noGrp="1"/>
          </p:cNvSpPr>
          <p:nvPr>
            <p:ph type="subTitle" idx="1"/>
          </p:nvPr>
        </p:nvSpPr>
        <p:spPr>
          <a:xfrm>
            <a:off x="1524000" y="3509963"/>
            <a:ext cx="9144000" cy="1719261"/>
          </a:xfrm>
        </p:spPr>
        <p:txBody>
          <a:bodyPr>
            <a:noAutofit/>
          </a:bodyPr>
          <a:lstStyle/>
          <a:p>
            <a:r>
              <a:rPr lang="en-US" sz="3700" dirty="0">
                <a:solidFill>
                  <a:schemeClr val="bg1">
                    <a:lumMod val="75000"/>
                  </a:schemeClr>
                </a:solidFill>
              </a:rPr>
              <a:t>scholcommlab.ca</a:t>
            </a:r>
            <a:br>
              <a:rPr lang="en-US" sz="3600" dirty="0">
                <a:solidFill>
                  <a:schemeClr val="bg1">
                    <a:lumMod val="75000"/>
                  </a:schemeClr>
                </a:solidFill>
              </a:rPr>
            </a:br>
            <a:r>
              <a:rPr lang="en-US" sz="2100" dirty="0">
                <a:solidFill>
                  <a:schemeClr val="bg1">
                    <a:lumMod val="75000"/>
                  </a:schemeClr>
                </a:solidFill>
              </a:rPr>
              <a:t>lbutl024@uottawa.ca | @LeighkButler</a:t>
            </a:r>
            <a:br>
              <a:rPr lang="en-US" sz="2100" dirty="0">
                <a:solidFill>
                  <a:schemeClr val="bg1">
                    <a:lumMod val="75000"/>
                  </a:schemeClr>
                </a:solidFill>
              </a:rPr>
            </a:br>
            <a:r>
              <a:rPr lang="en-US" sz="2100" dirty="0">
                <a:solidFill>
                  <a:schemeClr val="bg1">
                    <a:lumMod val="75000"/>
                  </a:schemeClr>
                </a:solidFill>
              </a:rPr>
              <a:t>stefanie.haustein@uottawa.ca | @stefhaustein</a:t>
            </a:r>
            <a:br>
              <a:rPr lang="en-US" sz="2100" dirty="0">
                <a:solidFill>
                  <a:schemeClr val="bg1">
                    <a:lumMod val="75000"/>
                  </a:schemeClr>
                </a:solidFill>
              </a:rPr>
            </a:br>
            <a:endParaRPr lang="en-US" sz="2100" dirty="0">
              <a:solidFill>
                <a:schemeClr val="bg1">
                  <a:lumMod val="75000"/>
                </a:schemeClr>
              </a:solidFill>
            </a:endParaRPr>
          </a:p>
        </p:txBody>
      </p:sp>
    </p:spTree>
    <p:extLst>
      <p:ext uri="{BB962C8B-B14F-4D97-AF65-F5344CB8AC3E}">
        <p14:creationId xmlns:p14="http://schemas.microsoft.com/office/powerpoint/2010/main" val="1189153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30363"/>
            <a:ext cx="12192000" cy="2387600"/>
          </a:xfrm>
        </p:spPr>
        <p:txBody>
          <a:bodyPr>
            <a:normAutofit/>
          </a:bodyPr>
          <a:lstStyle/>
          <a:p>
            <a:r>
              <a:rPr lang="fr-CA" sz="5400" dirty="0"/>
              <a:t>Introduction</a:t>
            </a:r>
            <a:endParaRPr lang="en-CA" sz="5400" dirty="0"/>
          </a:p>
        </p:txBody>
      </p:sp>
    </p:spTree>
    <p:extLst>
      <p:ext uri="{BB962C8B-B14F-4D97-AF65-F5344CB8AC3E}">
        <p14:creationId xmlns:p14="http://schemas.microsoft.com/office/powerpoint/2010/main" val="3032126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4</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en-CA" dirty="0"/>
              <a:t>OA models</a:t>
            </a:r>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200" y="1570401"/>
            <a:ext cx="10515600" cy="4922474"/>
          </a:xfrm>
        </p:spPr>
        <p:txBody>
          <a:bodyPr>
            <a:normAutofit fontScale="92500" lnSpcReduction="10000"/>
          </a:bodyPr>
          <a:lstStyle/>
          <a:p>
            <a:r>
              <a:rPr lang="en-CA" sz="2600" dirty="0"/>
              <a:t>Published in OA journal</a:t>
            </a:r>
          </a:p>
          <a:p>
            <a:pPr lvl="1"/>
            <a:r>
              <a:rPr lang="en-CA" sz="2400" dirty="0"/>
              <a:t>Gold with APC</a:t>
            </a:r>
            <a:br>
              <a:rPr lang="en-CA" sz="2400" dirty="0"/>
            </a:br>
            <a:r>
              <a:rPr lang="en-CA" sz="2200" i="1" dirty="0">
                <a:solidFill>
                  <a:srgbClr val="5FB9B3"/>
                </a:solidFill>
              </a:rPr>
              <a:t>Author pays</a:t>
            </a:r>
          </a:p>
          <a:p>
            <a:pPr lvl="1"/>
            <a:r>
              <a:rPr lang="en-CA" sz="2400" dirty="0"/>
              <a:t>Gold without APC </a:t>
            </a:r>
            <a:r>
              <a:rPr lang="en-CA" sz="2200" dirty="0"/>
              <a:t>(=Diamond/Platinum)</a:t>
            </a:r>
            <a:br>
              <a:rPr lang="en-CA" sz="2200" dirty="0"/>
            </a:br>
            <a:r>
              <a:rPr lang="en-CA" sz="2200" i="1" dirty="0">
                <a:solidFill>
                  <a:srgbClr val="5FB9B3"/>
                </a:solidFill>
              </a:rPr>
              <a:t>Free for author </a:t>
            </a:r>
            <a:r>
              <a:rPr lang="en-CA" sz="2000" i="1" dirty="0">
                <a:solidFill>
                  <a:srgbClr val="5FB9B3"/>
                </a:solidFill>
              </a:rPr>
              <a:t> –</a:t>
            </a:r>
            <a:r>
              <a:rPr lang="en-CA" sz="2200" i="1" dirty="0">
                <a:solidFill>
                  <a:srgbClr val="5FB9B3"/>
                </a:solidFill>
              </a:rPr>
              <a:t> institution/society pays</a:t>
            </a:r>
            <a:endParaRPr lang="en-CA" sz="2200" dirty="0"/>
          </a:p>
          <a:p>
            <a:pPr lvl="1"/>
            <a:r>
              <a:rPr lang="en-CA" sz="2400" dirty="0"/>
              <a:t>Via Transformative Agreement </a:t>
            </a:r>
            <a:r>
              <a:rPr lang="en-CA" sz="2200" dirty="0"/>
              <a:t>(=Read &amp; Publish)</a:t>
            </a:r>
            <a:br>
              <a:rPr lang="en-CA" sz="2200" dirty="0"/>
            </a:br>
            <a:r>
              <a:rPr lang="en-CA" sz="2200" i="1" dirty="0">
                <a:solidFill>
                  <a:srgbClr val="5FB9B3"/>
                </a:solidFill>
              </a:rPr>
              <a:t>Free for author </a:t>
            </a:r>
            <a:r>
              <a:rPr lang="en-CA" sz="2000" i="1" dirty="0">
                <a:solidFill>
                  <a:srgbClr val="5FB9B3"/>
                </a:solidFill>
              </a:rPr>
              <a:t> –</a:t>
            </a:r>
            <a:r>
              <a:rPr lang="en-CA" sz="2200" i="1" dirty="0">
                <a:solidFill>
                  <a:srgbClr val="5FB9B3"/>
                </a:solidFill>
              </a:rPr>
              <a:t> library pays</a:t>
            </a:r>
            <a:endParaRPr lang="en-CA" sz="2200" dirty="0"/>
          </a:p>
          <a:p>
            <a:r>
              <a:rPr lang="en-CA" sz="2600" dirty="0"/>
              <a:t>Published in subscription journal</a:t>
            </a:r>
          </a:p>
          <a:p>
            <a:pPr lvl="1"/>
            <a:r>
              <a:rPr lang="en-CA" sz="2400" dirty="0"/>
              <a:t>Hybrid</a:t>
            </a:r>
            <a:br>
              <a:rPr lang="en-CA" sz="2400" dirty="0"/>
            </a:br>
            <a:r>
              <a:rPr lang="en-CA" sz="2200" i="1" dirty="0">
                <a:solidFill>
                  <a:srgbClr val="5FB9B3"/>
                </a:solidFill>
              </a:rPr>
              <a:t>Author and library pay</a:t>
            </a:r>
            <a:endParaRPr lang="en-CA" sz="2200" dirty="0"/>
          </a:p>
          <a:p>
            <a:pPr lvl="1"/>
            <a:r>
              <a:rPr lang="en-CA" sz="2400" dirty="0"/>
              <a:t>Bronze</a:t>
            </a:r>
            <a:br>
              <a:rPr lang="en-CA" sz="2400" dirty="0"/>
            </a:br>
            <a:r>
              <a:rPr lang="en-CA" sz="2200" i="1" dirty="0">
                <a:solidFill>
                  <a:srgbClr val="5FB9B3"/>
                </a:solidFill>
              </a:rPr>
              <a:t>Unclear </a:t>
            </a:r>
            <a:r>
              <a:rPr lang="en-CA" sz="2000" i="1" dirty="0">
                <a:solidFill>
                  <a:srgbClr val="5FB9B3"/>
                </a:solidFill>
              </a:rPr>
              <a:t>–</a:t>
            </a:r>
            <a:r>
              <a:rPr lang="en-CA" sz="2200" i="1" dirty="0">
                <a:solidFill>
                  <a:srgbClr val="5FB9B3"/>
                </a:solidFill>
              </a:rPr>
              <a:t> lacking license for reuse</a:t>
            </a:r>
            <a:endParaRPr lang="en-CA" sz="2200" dirty="0"/>
          </a:p>
          <a:p>
            <a:pPr lvl="1"/>
            <a:r>
              <a:rPr lang="en-CA" sz="2400" dirty="0"/>
              <a:t>Green</a:t>
            </a:r>
            <a:br>
              <a:rPr lang="en-CA" sz="2400" dirty="0"/>
            </a:br>
            <a:r>
              <a:rPr lang="en-CA" sz="2200" i="1" dirty="0">
                <a:solidFill>
                  <a:srgbClr val="5FB9B3"/>
                </a:solidFill>
              </a:rPr>
              <a:t>Self-archiving, free for author – possible copyright restrictions</a:t>
            </a:r>
          </a:p>
          <a:p>
            <a:pPr lvl="1"/>
            <a:r>
              <a:rPr lang="en-CA" sz="2400" dirty="0"/>
              <a:t>(Black)</a:t>
            </a:r>
            <a:br>
              <a:rPr lang="en-CA" sz="2400" dirty="0"/>
            </a:br>
            <a:r>
              <a:rPr lang="en-CA" sz="2200" i="1" dirty="0">
                <a:solidFill>
                  <a:srgbClr val="5FB9B3"/>
                </a:solidFill>
              </a:rPr>
              <a:t>Unauthorized (e.g., </a:t>
            </a:r>
            <a:r>
              <a:rPr lang="en-CA" sz="2200" i="1" dirty="0" err="1">
                <a:solidFill>
                  <a:srgbClr val="5FB9B3"/>
                </a:solidFill>
              </a:rPr>
              <a:t>SciHub</a:t>
            </a:r>
            <a:r>
              <a:rPr lang="en-CA" sz="2200" i="1" dirty="0">
                <a:solidFill>
                  <a:srgbClr val="5FB9B3"/>
                </a:solidFill>
              </a:rPr>
              <a:t>)</a:t>
            </a:r>
            <a:endParaRPr lang="en-CA" sz="2200" dirty="0"/>
          </a:p>
        </p:txBody>
      </p:sp>
      <p:pic>
        <p:nvPicPr>
          <p:cNvPr id="7" name="Content Placeholder 5" descr="Logo, icon&#10;&#10;Description automatically generated">
            <a:extLst>
              <a:ext uri="{FF2B5EF4-FFF2-40B4-BE49-F238E27FC236}">
                <a16:creationId xmlns:a16="http://schemas.microsoft.com/office/drawing/2014/main" id="{AA89FDEB-8169-B27F-AEF5-6DD14513ABA0}"/>
              </a:ext>
            </a:extLst>
          </p:cNvPr>
          <p:cNvPicPr>
            <a:picLocks noChangeAspect="1"/>
          </p:cNvPicPr>
          <p:nvPr/>
        </p:nvPicPr>
        <p:blipFill>
          <a:blip r:embed="rId3"/>
          <a:stretch>
            <a:fillRect/>
          </a:stretch>
        </p:blipFill>
        <p:spPr>
          <a:xfrm>
            <a:off x="8375648" y="1558680"/>
            <a:ext cx="2943636" cy="4599432"/>
          </a:xfrm>
          <a:prstGeom prst="rect">
            <a:avLst/>
          </a:prstGeom>
        </p:spPr>
      </p:pic>
      <p:sp>
        <p:nvSpPr>
          <p:cNvPr id="9" name="Title 6">
            <a:extLst>
              <a:ext uri="{FF2B5EF4-FFF2-40B4-BE49-F238E27FC236}">
                <a16:creationId xmlns:a16="http://schemas.microsoft.com/office/drawing/2014/main" id="{D414021E-657A-C53D-61D9-CAB7E3C93F82}"/>
              </a:ext>
            </a:extLst>
          </p:cNvPr>
          <p:cNvSpPr txBox="1">
            <a:spLocks/>
          </p:cNvSpPr>
          <p:nvPr/>
        </p:nvSpPr>
        <p:spPr>
          <a:xfrm>
            <a:off x="832258" y="364660"/>
            <a:ext cx="10515600" cy="596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kern="1200">
                <a:solidFill>
                  <a:schemeClr val="bg1"/>
                </a:solidFill>
                <a:latin typeface="+mj-lt"/>
                <a:ea typeface="+mj-ea"/>
                <a:cs typeface="+mj-cs"/>
              </a:defRPr>
            </a:lvl1pPr>
          </a:lstStyle>
          <a:p>
            <a:r>
              <a:rPr lang="en-US" dirty="0"/>
              <a:t>Oligopoly’s Shift to OA</a:t>
            </a:r>
          </a:p>
        </p:txBody>
      </p:sp>
    </p:spTree>
    <p:extLst>
      <p:ext uri="{BB962C8B-B14F-4D97-AF65-F5344CB8AC3E}">
        <p14:creationId xmlns:p14="http://schemas.microsoft.com/office/powerpoint/2010/main" val="4020795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CA" smtClean="0"/>
              <a:pPr/>
              <a:t>5</a:t>
            </a:fld>
            <a:endParaRPr lang="en-CA"/>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en-CA"/>
              <a:t>Cost of APCs</a:t>
            </a:r>
          </a:p>
        </p:txBody>
      </p:sp>
      <p:sp>
        <p:nvSpPr>
          <p:cNvPr id="9" name="Footer Placeholder 4">
            <a:extLst>
              <a:ext uri="{FF2B5EF4-FFF2-40B4-BE49-F238E27FC236}">
                <a16:creationId xmlns:a16="http://schemas.microsoft.com/office/drawing/2014/main" id="{A3D19096-E6E2-CD7E-7DF6-69B7BC4C92A8}"/>
              </a:ext>
            </a:extLst>
          </p:cNvPr>
          <p:cNvSpPr>
            <a:spLocks noGrp="1"/>
          </p:cNvSpPr>
          <p:nvPr>
            <p:ph type="ftr" sz="quarter" idx="11"/>
          </p:nvPr>
        </p:nvSpPr>
        <p:spPr>
          <a:xfrm>
            <a:off x="832261" y="5556738"/>
            <a:ext cx="10515599" cy="1164738"/>
          </a:xfrm>
        </p:spPr>
        <p:txBody>
          <a:bodyPr/>
          <a:lstStyle/>
          <a:p>
            <a:r>
              <a:rPr lang="en-CA" sz="1100" dirty="0"/>
              <a:t>Jahn, N., &amp; </a:t>
            </a:r>
            <a:r>
              <a:rPr lang="en-CA" sz="1100" dirty="0" err="1"/>
              <a:t>Tullney</a:t>
            </a:r>
            <a:r>
              <a:rPr lang="en-CA" sz="1100" dirty="0"/>
              <a:t>, M. (2016). A study of institutional spending on open access publication fees in Germany. </a:t>
            </a:r>
            <a:r>
              <a:rPr lang="en-CA" sz="1100" i="1" dirty="0" err="1"/>
              <a:t>PeerJ</a:t>
            </a:r>
            <a:r>
              <a:rPr lang="en-CA" sz="1100" dirty="0"/>
              <a:t>, </a:t>
            </a:r>
            <a:r>
              <a:rPr lang="en-CA" sz="1100" i="1" dirty="0"/>
              <a:t>4</a:t>
            </a:r>
            <a:r>
              <a:rPr lang="en-CA" sz="1100" dirty="0"/>
              <a:t>, e2323. https://</a:t>
            </a:r>
            <a:r>
              <a:rPr lang="en-CA" sz="1100" dirty="0" err="1"/>
              <a:t>doi.org</a:t>
            </a:r>
            <a:r>
              <a:rPr lang="en-CA" sz="1100" dirty="0"/>
              <a:t>/10.7717/peerj.2323</a:t>
            </a:r>
            <a:br>
              <a:rPr lang="en-CA" sz="1100" dirty="0"/>
            </a:br>
            <a:r>
              <a:rPr lang="en-CA" sz="1100" dirty="0"/>
              <a:t>Morrison, H., Borges, L., Zhao, X., </a:t>
            </a:r>
            <a:r>
              <a:rPr lang="en-CA" sz="1100" dirty="0" err="1"/>
              <a:t>Kakou</a:t>
            </a:r>
            <a:r>
              <a:rPr lang="en-CA" sz="1100" dirty="0"/>
              <a:t>, T. L., &amp; </a:t>
            </a:r>
            <a:r>
              <a:rPr lang="en-CA" sz="1100" dirty="0" err="1"/>
              <a:t>Shanbhoug</a:t>
            </a:r>
            <a:r>
              <a:rPr lang="en-CA" sz="1100" dirty="0"/>
              <a:t>, A. N. (2021). Open access journals &amp; article processing charges 2011—2021. http://</a:t>
            </a:r>
            <a:r>
              <a:rPr lang="en-CA" sz="1100" dirty="0" err="1"/>
              <a:t>hdl.handle.net</a:t>
            </a:r>
            <a:r>
              <a:rPr lang="en-CA" sz="1100" dirty="0"/>
              <a:t>/10393/42327</a:t>
            </a:r>
          </a:p>
          <a:p>
            <a:r>
              <a:rPr lang="en-CA" sz="1100" dirty="0" err="1"/>
              <a:t>OpenAPC</a:t>
            </a:r>
            <a:r>
              <a:rPr lang="en-CA" sz="1100" dirty="0"/>
              <a:t> (16 May 2022).  </a:t>
            </a:r>
            <a:r>
              <a:rPr lang="en-CA" sz="1100" i="1" dirty="0" err="1"/>
              <a:t>OpenAPC</a:t>
            </a:r>
            <a:r>
              <a:rPr lang="en-CA" sz="1100" i="1" dirty="0"/>
              <a:t> </a:t>
            </a:r>
            <a:r>
              <a:rPr lang="en-CA" sz="1100" i="1" dirty="0" err="1"/>
              <a:t>Treemap</a:t>
            </a:r>
            <a:r>
              <a:rPr lang="en-CA" sz="1100" i="1" dirty="0"/>
              <a:t>. </a:t>
            </a:r>
            <a:r>
              <a:rPr lang="en-CA" sz="1100" dirty="0"/>
              <a:t>Retrieved 16 May 2022 from https://</a:t>
            </a:r>
            <a:r>
              <a:rPr lang="en-CA" sz="1100" dirty="0" err="1"/>
              <a:t>treemaps.openapc.net</a:t>
            </a:r>
            <a:r>
              <a:rPr lang="en-CA" sz="1100" dirty="0"/>
              <a:t>/</a:t>
            </a:r>
            <a:r>
              <a:rPr lang="en-CA" sz="1100" dirty="0" err="1"/>
              <a:t>apcdata</a:t>
            </a:r>
            <a:r>
              <a:rPr lang="en-CA" sz="1100" dirty="0"/>
              <a:t>/</a:t>
            </a:r>
            <a:r>
              <a:rPr lang="en-CA" sz="1100" dirty="0" err="1"/>
              <a:t>openapc</a:t>
            </a:r>
            <a:r>
              <a:rPr lang="en-CA" sz="1100" dirty="0"/>
              <a:t>/#journal/</a:t>
            </a:r>
            <a:r>
              <a:rPr lang="en-CA" sz="1100" dirty="0" err="1"/>
              <a:t>is_hybrid</a:t>
            </a:r>
            <a:r>
              <a:rPr lang="en-CA" sz="1100" dirty="0"/>
              <a:t>=TRUE</a:t>
            </a:r>
            <a:br>
              <a:rPr lang="en-CA" sz="1100" dirty="0"/>
            </a:br>
            <a:r>
              <a:rPr lang="en-CA" sz="1100" dirty="0"/>
              <a:t>Siler, K., &amp; </a:t>
            </a:r>
            <a:r>
              <a:rPr lang="en-CA" sz="1100" dirty="0" err="1"/>
              <a:t>Frenken</a:t>
            </a:r>
            <a:r>
              <a:rPr lang="en-CA" sz="1100" dirty="0"/>
              <a:t>, K. (2020). The pricing of open access journals: Diverse niches and sources of value in academic publishing</a:t>
            </a:r>
            <a:r>
              <a:rPr lang="en-CA" sz="1100" i="1" dirty="0"/>
              <a:t>. Quantitative Science Studies</a:t>
            </a:r>
            <a:r>
              <a:rPr lang="en-CA" sz="1100" dirty="0"/>
              <a:t>, 1(1), </a:t>
            </a:r>
            <a:br>
              <a:rPr lang="en-CA" sz="1100" dirty="0"/>
            </a:br>
            <a:r>
              <a:rPr lang="en-CA" sz="1100" dirty="0"/>
              <a:t>     28–59. https://</a:t>
            </a:r>
            <a:r>
              <a:rPr lang="en-CA" sz="1100" dirty="0" err="1"/>
              <a:t>doi.org</a:t>
            </a:r>
            <a:r>
              <a:rPr lang="en-CA" sz="1100" dirty="0"/>
              <a:t>/10.1162/qss_a_00016</a:t>
            </a:r>
          </a:p>
          <a:p>
            <a:r>
              <a:rPr lang="en-CA" sz="1100" dirty="0"/>
              <a:t>Solomon, D., &amp; Björk, B.-C. (2016). Article processing charges for open access publication—The situation for research intensive universities in the USA and Canada. </a:t>
            </a:r>
            <a:br>
              <a:rPr lang="en-CA" sz="1100" dirty="0"/>
            </a:br>
            <a:r>
              <a:rPr lang="en-CA" sz="1100" dirty="0"/>
              <a:t>     </a:t>
            </a:r>
            <a:r>
              <a:rPr lang="en-CA" sz="1100" i="1" dirty="0" err="1"/>
              <a:t>PeerJ</a:t>
            </a:r>
            <a:r>
              <a:rPr lang="en-CA" sz="1100" dirty="0"/>
              <a:t>, 4, e2264. https://</a:t>
            </a:r>
            <a:r>
              <a:rPr lang="en-CA" sz="1100" dirty="0" err="1"/>
              <a:t>doi.org</a:t>
            </a:r>
            <a:r>
              <a:rPr lang="en-CA" sz="1100" dirty="0"/>
              <a:t>/10.7717/peerj.2264</a:t>
            </a:r>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4"/>
          </p:nvPr>
        </p:nvSpPr>
        <p:spPr>
          <a:xfrm>
            <a:off x="832260" y="1558681"/>
            <a:ext cx="10515598" cy="3998057"/>
          </a:xfrm>
        </p:spPr>
        <p:txBody>
          <a:bodyPr>
            <a:normAutofit fontScale="92500" lnSpcReduction="10000"/>
          </a:bodyPr>
          <a:lstStyle/>
          <a:p>
            <a:pPr marL="441675" indent="-360000"/>
            <a:r>
              <a:rPr lang="en-CA" sz="2600" dirty="0"/>
              <a:t>How much APCs </a:t>
            </a:r>
            <a:r>
              <a:rPr lang="en-CA" sz="2600" i="1" dirty="0"/>
              <a:t>should</a:t>
            </a:r>
            <a:r>
              <a:rPr lang="en-CA" sz="2600" dirty="0"/>
              <a:t> cost</a:t>
            </a:r>
          </a:p>
          <a:p>
            <a:pPr marL="756000" lvl="1" indent="-360000"/>
            <a:r>
              <a:rPr lang="en-CA" sz="2400" dirty="0"/>
              <a:t>Up to $1,000 </a:t>
            </a:r>
            <a:r>
              <a:rPr lang="en-CA" sz="2200" dirty="0"/>
              <a:t>(Fair Open Access Alliance)</a:t>
            </a:r>
          </a:p>
          <a:p>
            <a:pPr marL="441675" indent="-360000"/>
            <a:r>
              <a:rPr lang="en-CA" sz="2600" dirty="0"/>
              <a:t>How much APCs </a:t>
            </a:r>
            <a:r>
              <a:rPr lang="en-CA" sz="2600" i="1" dirty="0"/>
              <a:t>actually</a:t>
            </a:r>
            <a:r>
              <a:rPr lang="en-CA" sz="2600" dirty="0"/>
              <a:t> cost</a:t>
            </a:r>
            <a:br>
              <a:rPr lang="en-CA" sz="2600" dirty="0"/>
            </a:br>
            <a:br>
              <a:rPr lang="en-CA" sz="300" dirty="0"/>
            </a:br>
            <a:r>
              <a:rPr lang="en-CA" sz="2400" dirty="0">
                <a:solidFill>
                  <a:schemeClr val="bg1"/>
                </a:solidFill>
                <a:highlight>
                  <a:srgbClr val="5FB9B3"/>
                </a:highlight>
              </a:rPr>
              <a:t>“The ability and willingness of consumers to pay for products influences supply-side pricing decisions.”</a:t>
            </a:r>
            <a:r>
              <a:rPr lang="en-CA" sz="2400" dirty="0">
                <a:solidFill>
                  <a:schemeClr val="bg1"/>
                </a:solidFill>
              </a:rPr>
              <a:t> </a:t>
            </a:r>
            <a:r>
              <a:rPr lang="en-CA" sz="2200" dirty="0"/>
              <a:t>(Siler &amp; </a:t>
            </a:r>
            <a:r>
              <a:rPr lang="en-CA" sz="2200" dirty="0" err="1"/>
              <a:t>Frenken</a:t>
            </a:r>
            <a:r>
              <a:rPr lang="en-CA" sz="2200" dirty="0"/>
              <a:t>, 2020)</a:t>
            </a:r>
          </a:p>
          <a:p>
            <a:pPr marL="756000" lvl="1" indent="-360000"/>
            <a:r>
              <a:rPr lang="en-CA" sz="2400" dirty="0"/>
              <a:t>Average gold APC</a:t>
            </a:r>
          </a:p>
          <a:p>
            <a:pPr marL="1338613" lvl="2" indent="-360000"/>
            <a:r>
              <a:rPr lang="en-CA" sz="2200" dirty="0">
                <a:solidFill>
                  <a:schemeClr val="tx1"/>
                </a:solidFill>
              </a:rPr>
              <a:t>Journal level</a:t>
            </a:r>
          </a:p>
          <a:p>
            <a:pPr marL="1594200" lvl="3" indent="-360000"/>
            <a:r>
              <a:rPr lang="en-CA" sz="2200" dirty="0">
                <a:solidFill>
                  <a:schemeClr val="tx1"/>
                </a:solidFill>
              </a:rPr>
              <a:t>$889</a:t>
            </a:r>
            <a:r>
              <a:rPr lang="en-CA" sz="1900" dirty="0">
                <a:solidFill>
                  <a:schemeClr val="tx1"/>
                </a:solidFill>
              </a:rPr>
              <a:t> (Siler &amp; </a:t>
            </a:r>
            <a:r>
              <a:rPr lang="en-CA" sz="1900" dirty="0" err="1">
                <a:solidFill>
                  <a:schemeClr val="tx1"/>
                </a:solidFill>
              </a:rPr>
              <a:t>Frenken</a:t>
            </a:r>
            <a:r>
              <a:rPr lang="en-CA" sz="1900" dirty="0">
                <a:solidFill>
                  <a:schemeClr val="tx1"/>
                </a:solidFill>
              </a:rPr>
              <a:t>, 2020)</a:t>
            </a:r>
          </a:p>
          <a:p>
            <a:pPr marL="1594200" lvl="3" indent="-360000"/>
            <a:r>
              <a:rPr lang="en-CA" sz="2200" dirty="0">
                <a:solidFill>
                  <a:schemeClr val="tx1"/>
                </a:solidFill>
              </a:rPr>
              <a:t>$958 </a:t>
            </a:r>
            <a:r>
              <a:rPr lang="en-CA" sz="1900" dirty="0">
                <a:solidFill>
                  <a:schemeClr val="tx1"/>
                </a:solidFill>
              </a:rPr>
              <a:t>(Morrison et al., 2021)</a:t>
            </a:r>
          </a:p>
          <a:p>
            <a:pPr marL="1338613" lvl="2" indent="-360000"/>
            <a:r>
              <a:rPr lang="en-CA" sz="2200" dirty="0">
                <a:solidFill>
                  <a:schemeClr val="tx1"/>
                </a:solidFill>
              </a:rPr>
              <a:t>Article level</a:t>
            </a:r>
          </a:p>
          <a:p>
            <a:pPr marL="1594200" lvl="3" indent="-360000"/>
            <a:r>
              <a:rPr lang="en-CA" sz="2200" dirty="0">
                <a:solidFill>
                  <a:schemeClr val="tx1"/>
                </a:solidFill>
                <a:highlight>
                  <a:srgbClr val="F5C815"/>
                </a:highlight>
              </a:rPr>
              <a:t>$1,800</a:t>
            </a:r>
            <a:r>
              <a:rPr lang="en-CA" sz="1900" dirty="0">
                <a:solidFill>
                  <a:schemeClr val="tx1"/>
                </a:solidFill>
              </a:rPr>
              <a:t> (Solomon &amp; Björk, 2016)</a:t>
            </a:r>
          </a:p>
          <a:p>
            <a:pPr marL="1594200" lvl="3" indent="-360000"/>
            <a:r>
              <a:rPr lang="en-CA" sz="2200" dirty="0">
                <a:solidFill>
                  <a:schemeClr val="tx1"/>
                </a:solidFill>
              </a:rPr>
              <a:t>$1,626 </a:t>
            </a:r>
            <a:r>
              <a:rPr lang="en-CA" sz="1900" dirty="0">
                <a:solidFill>
                  <a:schemeClr val="tx1"/>
                </a:solidFill>
              </a:rPr>
              <a:t>(Morrison et al., 2021)</a:t>
            </a:r>
          </a:p>
        </p:txBody>
      </p:sp>
      <p:sp>
        <p:nvSpPr>
          <p:cNvPr id="7" name="Content Placeholder 6">
            <a:extLst>
              <a:ext uri="{FF2B5EF4-FFF2-40B4-BE49-F238E27FC236}">
                <a16:creationId xmlns:a16="http://schemas.microsoft.com/office/drawing/2014/main" id="{F9BFCF20-E85D-4C33-ABFF-85A39258FB0C}"/>
              </a:ext>
            </a:extLst>
          </p:cNvPr>
          <p:cNvSpPr>
            <a:spLocks noGrp="1"/>
          </p:cNvSpPr>
          <p:nvPr>
            <p:ph idx="15"/>
          </p:nvPr>
        </p:nvSpPr>
        <p:spPr>
          <a:xfrm>
            <a:off x="6090060" y="3208344"/>
            <a:ext cx="5257801" cy="1914402"/>
          </a:xfrm>
        </p:spPr>
        <p:txBody>
          <a:bodyPr>
            <a:normAutofit/>
          </a:bodyPr>
          <a:lstStyle/>
          <a:p>
            <a:pPr lvl="1"/>
            <a:r>
              <a:rPr lang="en-CA" sz="2200" dirty="0"/>
              <a:t>Average hybrid APC</a:t>
            </a:r>
          </a:p>
          <a:p>
            <a:pPr lvl="2"/>
            <a:r>
              <a:rPr lang="en-CA" sz="2000" dirty="0">
                <a:solidFill>
                  <a:schemeClr val="tx1"/>
                </a:solidFill>
                <a:highlight>
                  <a:srgbClr val="FF8800"/>
                </a:highlight>
              </a:rPr>
              <a:t>$3,000</a:t>
            </a:r>
            <a:r>
              <a:rPr lang="en-CA" sz="2000" dirty="0">
                <a:solidFill>
                  <a:schemeClr val="tx1"/>
                </a:solidFill>
              </a:rPr>
              <a:t> </a:t>
            </a:r>
            <a:r>
              <a:rPr lang="en-CA" sz="1800" dirty="0">
                <a:solidFill>
                  <a:schemeClr val="tx1"/>
                </a:solidFill>
              </a:rPr>
              <a:t>(Solomon &amp; Björk, 2016)</a:t>
            </a:r>
          </a:p>
          <a:p>
            <a:pPr lvl="2"/>
            <a:r>
              <a:rPr lang="en-CA" sz="2000" dirty="0">
                <a:solidFill>
                  <a:schemeClr val="tx1"/>
                </a:solidFill>
              </a:rPr>
              <a:t>$2,600 </a:t>
            </a:r>
            <a:r>
              <a:rPr lang="en-CA" sz="1800" dirty="0">
                <a:solidFill>
                  <a:schemeClr val="tx1"/>
                </a:solidFill>
              </a:rPr>
              <a:t>(</a:t>
            </a:r>
            <a:r>
              <a:rPr lang="en-CA" sz="1800" dirty="0" err="1">
                <a:solidFill>
                  <a:schemeClr val="tx1"/>
                </a:solidFill>
              </a:rPr>
              <a:t>OpenAPC</a:t>
            </a:r>
            <a:r>
              <a:rPr lang="en-CA" sz="1800" dirty="0">
                <a:solidFill>
                  <a:schemeClr val="tx1"/>
                </a:solidFill>
              </a:rPr>
              <a:t>, 2022)</a:t>
            </a:r>
          </a:p>
        </p:txBody>
      </p:sp>
      <p:sp>
        <p:nvSpPr>
          <p:cNvPr id="15" name="Content Placeholder 5">
            <a:extLst>
              <a:ext uri="{FF2B5EF4-FFF2-40B4-BE49-F238E27FC236}">
                <a16:creationId xmlns:a16="http://schemas.microsoft.com/office/drawing/2014/main" id="{B1690456-6A2E-9452-477F-7670849DF5AC}"/>
              </a:ext>
            </a:extLst>
          </p:cNvPr>
          <p:cNvSpPr txBox="1">
            <a:spLocks/>
          </p:cNvSpPr>
          <p:nvPr/>
        </p:nvSpPr>
        <p:spPr>
          <a:xfrm>
            <a:off x="6090060" y="1602916"/>
            <a:ext cx="4156600" cy="4797670"/>
          </a:xfrm>
          <a:prstGeom prst="rect">
            <a:avLst/>
          </a:prstGeom>
        </p:spPr>
        <p:txBody>
          <a:bodyPr vert="horz" lIns="91440" tIns="45720" rIns="91440" bIns="45720" rtlCol="0">
            <a:normAutofit/>
          </a:bodyPr>
          <a:lstStyle>
            <a:lvl1pPr marL="314325" indent="-314325" algn="l" defTabSz="914400" rtl="0" eaLnBrk="1" latinLnBrk="0" hangingPunct="1">
              <a:lnSpc>
                <a:spcPct val="90000"/>
              </a:lnSpc>
              <a:spcBef>
                <a:spcPts val="1000"/>
              </a:spcBef>
              <a:buClr>
                <a:schemeClr val="tx1">
                  <a:lumMod val="85000"/>
                  <a:lumOff val="15000"/>
                </a:schemeClr>
              </a:buClr>
              <a:buSzPct val="90000"/>
              <a:buFont typeface="Calibri Light" panose="020F0302020204030204" pitchFamily="34" charset="0"/>
              <a:buChar char="→"/>
              <a:tabLst/>
              <a:defRPr sz="2800" kern="1200">
                <a:solidFill>
                  <a:schemeClr val="tx1">
                    <a:lumMod val="85000"/>
                    <a:lumOff val="15000"/>
                  </a:schemeClr>
                </a:solidFill>
                <a:latin typeface="+mj-lt"/>
                <a:ea typeface="+mn-ea"/>
                <a:cs typeface="+mn-cs"/>
              </a:defRPr>
            </a:lvl1pPr>
            <a:lvl2pPr marL="628650" indent="-268288" algn="l" defTabSz="914400" rtl="0" eaLnBrk="1" latinLnBrk="0" hangingPunct="1">
              <a:lnSpc>
                <a:spcPct val="90000"/>
              </a:lnSpc>
              <a:spcBef>
                <a:spcPts val="500"/>
              </a:spcBef>
              <a:buClr>
                <a:schemeClr val="tx1">
                  <a:lumMod val="85000"/>
                  <a:lumOff val="15000"/>
                </a:schemeClr>
              </a:buClr>
              <a:buSzPct val="90000"/>
              <a:buFont typeface="Calibri Light" panose="020F0302020204030204" pitchFamily="34" charset="0"/>
              <a:buChar char="→"/>
              <a:tabLst/>
              <a:defRPr sz="2600" kern="1200">
                <a:solidFill>
                  <a:schemeClr val="tx1">
                    <a:lumMod val="85000"/>
                    <a:lumOff val="15000"/>
                  </a:schemeClr>
                </a:solidFill>
                <a:latin typeface="+mj-lt"/>
                <a:ea typeface="+mn-ea"/>
                <a:cs typeface="+mn-cs"/>
              </a:defRPr>
            </a:lvl2pPr>
            <a:lvl3pPr marL="1211263" indent="-296863" algn="l" defTabSz="914400" rtl="0" eaLnBrk="1" latinLnBrk="0" hangingPunct="1">
              <a:lnSpc>
                <a:spcPct val="90000"/>
              </a:lnSpc>
              <a:spcBef>
                <a:spcPts val="500"/>
              </a:spcBef>
              <a:buClr>
                <a:schemeClr val="tx1">
                  <a:lumMod val="85000"/>
                  <a:lumOff val="15000"/>
                </a:schemeClr>
              </a:buClr>
              <a:buSzPct val="90000"/>
              <a:buFont typeface="Calibri Light" panose="020F0302020204030204" pitchFamily="34" charset="0"/>
              <a:buChar char="→"/>
              <a:tabLst/>
              <a:defRPr sz="2400" kern="1200">
                <a:solidFill>
                  <a:schemeClr val="tx1">
                    <a:lumMod val="85000"/>
                    <a:lumOff val="15000"/>
                  </a:schemeClr>
                </a:solidFill>
                <a:latin typeface="+mj-lt"/>
                <a:ea typeface="+mn-ea"/>
                <a:cs typeface="+mn-cs"/>
              </a:defRPr>
            </a:lvl3pPr>
            <a:lvl4pPr marL="1466850" indent="-255588" algn="l" defTabSz="914400" rtl="0" eaLnBrk="1" latinLnBrk="0" hangingPunct="1">
              <a:lnSpc>
                <a:spcPct val="90000"/>
              </a:lnSpc>
              <a:spcBef>
                <a:spcPts val="500"/>
              </a:spcBef>
              <a:buClr>
                <a:schemeClr val="tx1">
                  <a:lumMod val="85000"/>
                  <a:lumOff val="15000"/>
                </a:schemeClr>
              </a:buClr>
              <a:buSzPct val="90000"/>
              <a:buFont typeface="Calibri Light" panose="020F0302020204030204" pitchFamily="34" charset="0"/>
              <a:buChar char="→"/>
              <a:tabLst/>
              <a:defRPr sz="2000" kern="1200">
                <a:solidFill>
                  <a:schemeClr val="tx1">
                    <a:lumMod val="85000"/>
                    <a:lumOff val="15000"/>
                  </a:schemeClr>
                </a:solidFill>
                <a:latin typeface="+mj-lt"/>
                <a:ea typeface="+mn-ea"/>
                <a:cs typeface="+mn-cs"/>
              </a:defRPr>
            </a:lvl4pPr>
            <a:lvl5pPr marL="1560513" indent="-93663" algn="l" defTabSz="914400" rtl="0" eaLnBrk="1" latinLnBrk="0" hangingPunct="1">
              <a:lnSpc>
                <a:spcPct val="90000"/>
              </a:lnSpc>
              <a:spcBef>
                <a:spcPts val="500"/>
              </a:spcBef>
              <a:buSzPct val="90000"/>
              <a:buFontTx/>
              <a:buNone/>
              <a:tabLst/>
              <a:defRPr sz="1800" i="1" kern="1200">
                <a:solidFill>
                  <a:schemeClr val="tx1">
                    <a:lumMod val="85000"/>
                    <a:lumOff val="15000"/>
                  </a:schemeClr>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41675" indent="-360000"/>
            <a:endParaRPr lang="en-CA" sz="2400"/>
          </a:p>
        </p:txBody>
      </p:sp>
      <p:sp>
        <p:nvSpPr>
          <p:cNvPr id="5" name="TextBox 4">
            <a:extLst>
              <a:ext uri="{FF2B5EF4-FFF2-40B4-BE49-F238E27FC236}">
                <a16:creationId xmlns:a16="http://schemas.microsoft.com/office/drawing/2014/main" id="{8880793F-148E-64BE-532D-D1AB62FA5ABB}"/>
              </a:ext>
            </a:extLst>
          </p:cNvPr>
          <p:cNvSpPr txBox="1"/>
          <p:nvPr/>
        </p:nvSpPr>
        <p:spPr>
          <a:xfrm>
            <a:off x="2302933" y="6383867"/>
            <a:ext cx="0" cy="0"/>
          </a:xfrm>
          <a:prstGeom prst="rect">
            <a:avLst/>
          </a:prstGeom>
        </p:spPr>
        <p:txBody>
          <a:bodyPr vert="horz" wrap="none" lIns="91440" tIns="45720" rIns="91440" bIns="45720" rtlCol="0" anchor="b">
            <a:normAutofit fontScale="25000" lnSpcReduction="20000"/>
          </a:bodyPr>
          <a:lstStyle/>
          <a:p>
            <a:endParaRPr lang="en-CA" sz="1200">
              <a:solidFill>
                <a:schemeClr val="tx1">
                  <a:lumMod val="65000"/>
                  <a:lumOff val="35000"/>
                </a:schemeClr>
              </a:solidFill>
            </a:endParaRPr>
          </a:p>
        </p:txBody>
      </p:sp>
      <p:sp>
        <p:nvSpPr>
          <p:cNvPr id="11" name="Title 6">
            <a:extLst>
              <a:ext uri="{FF2B5EF4-FFF2-40B4-BE49-F238E27FC236}">
                <a16:creationId xmlns:a16="http://schemas.microsoft.com/office/drawing/2014/main" id="{0FFCEFD8-4661-9613-6D7E-FD0CAD8541A1}"/>
              </a:ext>
            </a:extLst>
          </p:cNvPr>
          <p:cNvSpPr txBox="1">
            <a:spLocks/>
          </p:cNvSpPr>
          <p:nvPr/>
        </p:nvSpPr>
        <p:spPr>
          <a:xfrm>
            <a:off x="832258" y="364660"/>
            <a:ext cx="10515600" cy="596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kern="1200">
                <a:solidFill>
                  <a:schemeClr val="bg1"/>
                </a:solidFill>
                <a:latin typeface="+mj-lt"/>
                <a:ea typeface="+mj-ea"/>
                <a:cs typeface="+mj-cs"/>
              </a:defRPr>
            </a:lvl1pPr>
          </a:lstStyle>
          <a:p>
            <a:r>
              <a:rPr lang="en-US" dirty="0"/>
              <a:t>Oligopoly’s Shift to OA</a:t>
            </a:r>
          </a:p>
        </p:txBody>
      </p:sp>
    </p:spTree>
    <p:extLst>
      <p:ext uri="{BB962C8B-B14F-4D97-AF65-F5344CB8AC3E}">
        <p14:creationId xmlns:p14="http://schemas.microsoft.com/office/powerpoint/2010/main" val="1454972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Oligopoly’s Shift to OA</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6</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a:t>Motivation</a:t>
            </a:r>
            <a:endParaRPr lang="en-CA" dirty="0"/>
          </a:p>
        </p:txBody>
      </p:sp>
      <p:sp>
        <p:nvSpPr>
          <p:cNvPr id="5" name="Footer Placeholder 4">
            <a:extLst>
              <a:ext uri="{FF2B5EF4-FFF2-40B4-BE49-F238E27FC236}">
                <a16:creationId xmlns:a16="http://schemas.microsoft.com/office/drawing/2014/main" id="{AE08EE3E-9416-4122-8015-6E5B038E442D}"/>
              </a:ext>
            </a:extLst>
          </p:cNvPr>
          <p:cNvSpPr>
            <a:spLocks noGrp="1"/>
          </p:cNvSpPr>
          <p:nvPr>
            <p:ph type="ftr" sz="quarter" idx="11"/>
          </p:nvPr>
        </p:nvSpPr>
        <p:spPr/>
        <p:txBody>
          <a:bodyPr/>
          <a:lstStyle/>
          <a:p>
            <a:endParaRPr lang="en-US"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p:txBody>
          <a:bodyPr>
            <a:normAutofit fontScale="92500"/>
          </a:bodyPr>
          <a:lstStyle/>
          <a:p>
            <a:r>
              <a:rPr lang="en-CA" dirty="0"/>
              <a:t>Oligopoly of academic publishers control majority of journal publishing</a:t>
            </a:r>
          </a:p>
          <a:p>
            <a:pPr lvl="1"/>
            <a:r>
              <a:rPr lang="en-CA" dirty="0"/>
              <a:t>Elsevier</a:t>
            </a:r>
          </a:p>
          <a:p>
            <a:pPr lvl="1"/>
            <a:r>
              <a:rPr lang="en-CA" dirty="0"/>
              <a:t>Sage</a:t>
            </a:r>
          </a:p>
          <a:p>
            <a:pPr lvl="1"/>
            <a:r>
              <a:rPr lang="en-CA" dirty="0"/>
              <a:t>Springer-Nature</a:t>
            </a:r>
          </a:p>
          <a:p>
            <a:pPr lvl="1"/>
            <a:r>
              <a:rPr lang="en-CA" dirty="0"/>
              <a:t>Taylor &amp; Francis</a:t>
            </a:r>
          </a:p>
          <a:p>
            <a:pPr lvl="1"/>
            <a:r>
              <a:rPr lang="en-CA" dirty="0"/>
              <a:t>Wiley</a:t>
            </a:r>
          </a:p>
          <a:p>
            <a:r>
              <a:rPr lang="en-CA" dirty="0"/>
              <a:t>Library subscriptions and APCs </a:t>
            </a:r>
            <a:r>
              <a:rPr lang="en-CA" sz="2600" dirty="0"/>
              <a:t>(public tax dollars) to read/publish research </a:t>
            </a:r>
            <a:r>
              <a:rPr lang="en-CA" dirty="0"/>
              <a:t>lead to profits of &gt;30%</a:t>
            </a:r>
          </a:p>
          <a:p>
            <a:r>
              <a:rPr lang="en-CA" dirty="0"/>
              <a:t>Resources intended to support research are leaving academia to maximize shareholder profits</a:t>
            </a:r>
          </a:p>
          <a:p>
            <a:r>
              <a:rPr lang="en-CA" dirty="0"/>
              <a:t>APCs shift barriers from reader to author, exacerbating inequities</a:t>
            </a:r>
          </a:p>
        </p:txBody>
      </p:sp>
    </p:spTree>
    <p:extLst>
      <p:ext uri="{BB962C8B-B14F-4D97-AF65-F5344CB8AC3E}">
        <p14:creationId xmlns:p14="http://schemas.microsoft.com/office/powerpoint/2010/main" val="3431331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Oligopoly’s Shift to OA</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7</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a:t>Research questions</a:t>
            </a:r>
            <a:endParaRPr lang="en-CA"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199" y="1570402"/>
            <a:ext cx="10777539" cy="4606561"/>
          </a:xfrm>
        </p:spPr>
        <p:txBody>
          <a:bodyPr>
            <a:normAutofit/>
          </a:bodyPr>
          <a:lstStyle/>
          <a:p>
            <a:r>
              <a:rPr lang="en-CA" sz="2600" dirty="0"/>
              <a:t>What are the costs associated with APCs for gold and hybrid OA articles in Web of Science for indexed journals published by an oligopoly publisher </a:t>
            </a:r>
            <a:r>
              <a:rPr lang="en-CA" sz="2400" dirty="0"/>
              <a:t>(Elsevier, Sage, Springer-Nature, Taylor &amp; Francis, Wiley) </a:t>
            </a:r>
            <a:r>
              <a:rPr lang="en-CA" sz="2600" dirty="0"/>
              <a:t>between 2015 and 2018?</a:t>
            </a:r>
          </a:p>
          <a:p>
            <a:pPr marL="0" indent="0">
              <a:buNone/>
            </a:pPr>
            <a:endParaRPr lang="en-CA" sz="800" dirty="0"/>
          </a:p>
          <a:p>
            <a:pPr lvl="1"/>
            <a:r>
              <a:rPr lang="en-CA" dirty="0"/>
              <a:t>How much does the academic community pay the five oligopoly publishers for publishing gold and hybrid OA articles?</a:t>
            </a:r>
          </a:p>
          <a:p>
            <a:pPr marL="360362" lvl="1" indent="0">
              <a:buNone/>
            </a:pPr>
            <a:endParaRPr lang="en-CA" sz="800" dirty="0"/>
          </a:p>
          <a:p>
            <a:pPr lvl="1"/>
            <a:r>
              <a:rPr lang="en-CA" dirty="0"/>
              <a:t>Which journals obtain the largest amounts of total APCs? </a:t>
            </a:r>
          </a:p>
          <a:p>
            <a:pPr marL="360362" lvl="1" indent="0">
              <a:buNone/>
            </a:pPr>
            <a:endParaRPr lang="en-CA" sz="800" dirty="0"/>
          </a:p>
          <a:p>
            <a:pPr lvl="1"/>
            <a:r>
              <a:rPr lang="en-CA" dirty="0"/>
              <a:t>How does the number of gold and hybrid articles and associated APCs differ between countries and academic disciplines?</a:t>
            </a:r>
          </a:p>
        </p:txBody>
      </p:sp>
    </p:spTree>
    <p:extLst>
      <p:ext uri="{BB962C8B-B14F-4D97-AF65-F5344CB8AC3E}">
        <p14:creationId xmlns:p14="http://schemas.microsoft.com/office/powerpoint/2010/main" val="1399143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30363"/>
            <a:ext cx="12192000" cy="2387600"/>
          </a:xfrm>
        </p:spPr>
        <p:txBody>
          <a:bodyPr>
            <a:normAutofit/>
          </a:bodyPr>
          <a:lstStyle/>
          <a:p>
            <a:r>
              <a:rPr lang="fr-CA" sz="5400" dirty="0"/>
              <a:t>Methods</a:t>
            </a:r>
            <a:endParaRPr lang="en-CA" sz="5400" dirty="0"/>
          </a:p>
        </p:txBody>
      </p:sp>
    </p:spTree>
    <p:extLst>
      <p:ext uri="{BB962C8B-B14F-4D97-AF65-F5344CB8AC3E}">
        <p14:creationId xmlns:p14="http://schemas.microsoft.com/office/powerpoint/2010/main" val="2209018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65C3F-1E8B-4D7F-B48E-2397418C2692}"/>
              </a:ext>
            </a:extLst>
          </p:cNvPr>
          <p:cNvSpPr>
            <a:spLocks noGrp="1"/>
          </p:cNvSpPr>
          <p:nvPr>
            <p:ph type="title"/>
          </p:nvPr>
        </p:nvSpPr>
        <p:spPr/>
        <p:txBody>
          <a:bodyPr/>
          <a:lstStyle/>
          <a:p>
            <a:r>
              <a:rPr lang="en-US" dirty="0"/>
              <a:t>Methods</a:t>
            </a:r>
            <a:endParaRPr lang="en-CA" dirty="0"/>
          </a:p>
        </p:txBody>
      </p:sp>
      <p:sp>
        <p:nvSpPr>
          <p:cNvPr id="3" name="Slide Number Placeholder 2">
            <a:extLst>
              <a:ext uri="{FF2B5EF4-FFF2-40B4-BE49-F238E27FC236}">
                <a16:creationId xmlns:a16="http://schemas.microsoft.com/office/drawing/2014/main" id="{E7E82492-49C2-4A94-9BE8-F98199408777}"/>
              </a:ext>
            </a:extLst>
          </p:cNvPr>
          <p:cNvSpPr>
            <a:spLocks noGrp="1"/>
          </p:cNvSpPr>
          <p:nvPr>
            <p:ph type="sldNum" sz="quarter" idx="12"/>
          </p:nvPr>
        </p:nvSpPr>
        <p:spPr/>
        <p:txBody>
          <a:bodyPr/>
          <a:lstStyle/>
          <a:p>
            <a:fld id="{5B919BDA-52F5-1041-B324-ECAD05BA811E}" type="slidenum">
              <a:rPr lang="en-US" smtClean="0"/>
              <a:pPr/>
              <a:t>9</a:t>
            </a:fld>
            <a:endParaRPr lang="en-US"/>
          </a:p>
        </p:txBody>
      </p:sp>
      <p:sp>
        <p:nvSpPr>
          <p:cNvPr id="4" name="Text Placeholder 3">
            <a:extLst>
              <a:ext uri="{FF2B5EF4-FFF2-40B4-BE49-F238E27FC236}">
                <a16:creationId xmlns:a16="http://schemas.microsoft.com/office/drawing/2014/main" id="{BDCBDDA3-E219-4AF0-AF56-99937ADB0F3A}"/>
              </a:ext>
            </a:extLst>
          </p:cNvPr>
          <p:cNvSpPr>
            <a:spLocks noGrp="1"/>
          </p:cNvSpPr>
          <p:nvPr>
            <p:ph type="body" sz="quarter" idx="13"/>
          </p:nvPr>
        </p:nvSpPr>
        <p:spPr/>
        <p:txBody>
          <a:bodyPr/>
          <a:lstStyle/>
          <a:p>
            <a:r>
              <a:rPr lang="fr-CA" dirty="0" err="1"/>
              <a:t>Datasets</a:t>
            </a:r>
            <a:endParaRPr lang="en-CA" dirty="0"/>
          </a:p>
        </p:txBody>
      </p:sp>
      <p:sp>
        <p:nvSpPr>
          <p:cNvPr id="5" name="Footer Placeholder 4">
            <a:extLst>
              <a:ext uri="{FF2B5EF4-FFF2-40B4-BE49-F238E27FC236}">
                <a16:creationId xmlns:a16="http://schemas.microsoft.com/office/drawing/2014/main" id="{AE08EE3E-9416-4122-8015-6E5B038E442D}"/>
              </a:ext>
            </a:extLst>
          </p:cNvPr>
          <p:cNvSpPr>
            <a:spLocks noGrp="1"/>
          </p:cNvSpPr>
          <p:nvPr>
            <p:ph type="ftr" sz="quarter" idx="11"/>
          </p:nvPr>
        </p:nvSpPr>
        <p:spPr/>
        <p:txBody>
          <a:bodyPr/>
          <a:lstStyle/>
          <a:p>
            <a:endParaRPr lang="en-US" dirty="0"/>
          </a:p>
        </p:txBody>
      </p:sp>
      <p:sp>
        <p:nvSpPr>
          <p:cNvPr id="6" name="Content Placeholder 5">
            <a:extLst>
              <a:ext uri="{FF2B5EF4-FFF2-40B4-BE49-F238E27FC236}">
                <a16:creationId xmlns:a16="http://schemas.microsoft.com/office/drawing/2014/main" id="{10712CC9-D61E-4230-9183-E6F7DCD3F42C}"/>
              </a:ext>
            </a:extLst>
          </p:cNvPr>
          <p:cNvSpPr>
            <a:spLocks noGrp="1"/>
          </p:cNvSpPr>
          <p:nvPr>
            <p:ph idx="1"/>
          </p:nvPr>
        </p:nvSpPr>
        <p:spPr>
          <a:xfrm>
            <a:off x="838200" y="1570402"/>
            <a:ext cx="10515600" cy="4922473"/>
          </a:xfrm>
        </p:spPr>
        <p:txBody>
          <a:bodyPr>
            <a:normAutofit/>
          </a:bodyPr>
          <a:lstStyle/>
          <a:p>
            <a:r>
              <a:rPr lang="en-CA" sz="2600" dirty="0"/>
              <a:t>Articles with DOI 2015-2018</a:t>
            </a:r>
            <a:r>
              <a:rPr lang="en-CA" sz="2200" dirty="0"/>
              <a:t> (WoS)</a:t>
            </a:r>
          </a:p>
          <a:p>
            <a:pPr lvl="1"/>
            <a:r>
              <a:rPr lang="en-CA" sz="2400" dirty="0"/>
              <a:t>Number of publications per journal per year</a:t>
            </a:r>
          </a:p>
          <a:p>
            <a:pPr lvl="1"/>
            <a:r>
              <a:rPr lang="en-CA" sz="2400" dirty="0"/>
              <a:t>Oligopoly publishers and associated imprints and/or subsidiary publishers</a:t>
            </a:r>
          </a:p>
          <a:p>
            <a:r>
              <a:rPr lang="en-CA" sz="2600" dirty="0"/>
              <a:t>Article-level OA status</a:t>
            </a:r>
            <a:r>
              <a:rPr lang="en-CA" sz="2200" dirty="0"/>
              <a:t> (</a:t>
            </a:r>
            <a:r>
              <a:rPr lang="en-CA" sz="2200" dirty="0" err="1"/>
              <a:t>Unpaywall</a:t>
            </a:r>
            <a:r>
              <a:rPr lang="en-CA" sz="2200" dirty="0"/>
              <a:t>)</a:t>
            </a:r>
          </a:p>
          <a:p>
            <a:pPr lvl="1"/>
            <a:r>
              <a:rPr lang="en-CA" sz="2400" dirty="0"/>
              <a:t>Gold or hybrid journals</a:t>
            </a:r>
          </a:p>
          <a:p>
            <a:r>
              <a:rPr lang="en-CA" sz="2600" dirty="0"/>
              <a:t>APC list prices </a:t>
            </a:r>
          </a:p>
          <a:p>
            <a:endParaRPr lang="en-CA" dirty="0"/>
          </a:p>
        </p:txBody>
      </p:sp>
    </p:spTree>
    <p:extLst>
      <p:ext uri="{BB962C8B-B14F-4D97-AF65-F5344CB8AC3E}">
        <p14:creationId xmlns:p14="http://schemas.microsoft.com/office/powerpoint/2010/main" val="3851736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b">
        <a:normAutofit/>
      </a:bodyPr>
      <a:lstStyle>
        <a:defPPr>
          <a:defRPr sz="1200" smtClean="0">
            <a:solidFill>
              <a:schemeClr val="tx1">
                <a:lumMod val="65000"/>
                <a:lumOff val="3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0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9B931C5-77C9-4128-8077-DDAE532593B1}">
  <we:reference id="wa104381063" version="1.0.0.1" store="en-US" storeType="OMEX"/>
  <we:alternateReferences>
    <we:reference id="wa104381063" version="1.0.0.1"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63985</TotalTime>
  <Words>3425</Words>
  <Application>Microsoft Macintosh PowerPoint</Application>
  <PresentationFormat>Widescreen</PresentationFormat>
  <Paragraphs>348</Paragraphs>
  <Slides>24</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The oligopoly’s shift to open access publishing</vt:lpstr>
      <vt:lpstr>Oligopoly’s Shift to OA</vt:lpstr>
      <vt:lpstr>Introduction</vt:lpstr>
      <vt:lpstr>PowerPoint Presentation</vt:lpstr>
      <vt:lpstr>PowerPoint Presentation</vt:lpstr>
      <vt:lpstr>Oligopoly’s Shift to OA</vt:lpstr>
      <vt:lpstr>Oligopoly’s Shift to OA</vt:lpstr>
      <vt:lpstr>Methods</vt:lpstr>
      <vt:lpstr>Methods</vt:lpstr>
      <vt:lpstr>Methods</vt:lpstr>
      <vt:lpstr>Methods</vt:lpstr>
      <vt:lpstr>Oligopoly’s Shift to OA</vt:lpstr>
      <vt:lpstr>Results</vt:lpstr>
      <vt:lpstr>Results</vt:lpstr>
      <vt:lpstr>Results</vt:lpstr>
      <vt:lpstr>Results</vt:lpstr>
      <vt:lpstr>Results</vt:lpstr>
      <vt:lpstr>Results</vt:lpstr>
      <vt:lpstr>Limitations</vt:lpstr>
      <vt:lpstr>Limitations</vt:lpstr>
      <vt:lpstr>Limitations</vt:lpstr>
      <vt:lpstr>Conclusions</vt:lpstr>
      <vt:lpstr>Conclusions</vt:lpstr>
      <vt:lpstr>Thank you! Preprint: https://doi.org/10.5281/zenodo.7057144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Stefanie Haustein</dc:creator>
  <cp:lastModifiedBy>Butler,Leigh-Ann</cp:lastModifiedBy>
  <cp:revision>1412</cp:revision>
  <cp:lastPrinted>2019-05-24T15:21:33Z</cp:lastPrinted>
  <dcterms:created xsi:type="dcterms:W3CDTF">2019-03-29T23:01:56Z</dcterms:created>
  <dcterms:modified xsi:type="dcterms:W3CDTF">2022-09-07T11:16:04Z</dcterms:modified>
</cp:coreProperties>
</file>